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6" r:id="rId2"/>
    <p:sldId id="256" r:id="rId3"/>
    <p:sldId id="257" r:id="rId4"/>
    <p:sldId id="259" r:id="rId5"/>
    <p:sldId id="260" r:id="rId6"/>
    <p:sldId id="261" r:id="rId7"/>
    <p:sldId id="258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75" r:id="rId18"/>
    <p:sldId id="269" r:id="rId19"/>
    <p:sldId id="273" r:id="rId20"/>
  </p:sldIdLst>
  <p:sldSz cx="10080625" cy="7559675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949"/>
    <a:srgbClr val="182B4C"/>
    <a:srgbClr val="050135"/>
    <a:srgbClr val="0D1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 snapToGrid="0">
      <p:cViewPr varScale="1">
        <p:scale>
          <a:sx n="62" d="100"/>
          <a:sy n="62" d="100"/>
        </p:scale>
        <p:origin x="720" y="60"/>
      </p:cViewPr>
      <p:guideLst/>
    </p:cSldViewPr>
  </p:slideViewPr>
  <p:outlineViewPr>
    <p:cViewPr>
      <p:scale>
        <a:sx n="33" d="100"/>
        <a:sy n="33" d="100"/>
      </p:scale>
      <p:origin x="0" y="-42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1" i="0" u="none" strike="noStrike" kern="1200" spc="0" baseline="0">
                <a:solidFill>
                  <a:srgbClr val="C00000"/>
                </a:solidFill>
                <a:latin typeface="Century Gothic"/>
              </a:defRPr>
            </a:pPr>
            <a:r>
              <a:rPr lang="it-IT" sz="1400" b="1" i="0" u="none" strike="noStrike" kern="1200" cap="none" spc="0" baseline="0">
                <a:solidFill>
                  <a:srgbClr val="C00000"/>
                </a:solidFill>
                <a:uFillTx/>
                <a:latin typeface="Century Gothic"/>
              </a:rPr>
              <a:t>Forza necessaria a vincere l'attrito sulle diverse superfici all'aumento della forza peso</a:t>
            </a:r>
          </a:p>
        </c:rich>
      </c:tx>
      <c:layout>
        <c:manualLayout>
          <c:xMode val="edge"/>
          <c:yMode val="edge"/>
          <c:x val="0.1503033935573089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Forza peso 1</c:v>
          </c:tx>
          <c:spPr>
            <a:solidFill>
              <a:srgbClr val="2CA1B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1" i="0" u="none" strike="noStrike" kern="1200" baseline="0">
                    <a:solidFill>
                      <a:srgbClr val="000000"/>
                    </a:solidFill>
                    <a:latin typeface="Century Gothic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"/>
              <c:pt idx="0">
                <c:v>tessuto</c:v>
              </c:pt>
              <c:pt idx="1">
                <c:v>legno</c:v>
              </c:pt>
              <c:pt idx="2">
                <c:v>carta vetrata</c:v>
              </c:pt>
            </c:strLit>
          </c:cat>
          <c:val>
            <c:numLit>
              <c:formatCode>General</c:formatCode>
              <c:ptCount val="3"/>
              <c:pt idx="0">
                <c:v>0.7</c:v>
              </c:pt>
              <c:pt idx="1">
                <c:v>1.35</c:v>
              </c:pt>
              <c:pt idx="2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0-C493-4686-8A7A-4703C729AE31}"/>
            </c:ext>
          </c:extLst>
        </c:ser>
        <c:ser>
          <c:idx val="1"/>
          <c:order val="1"/>
          <c:tx>
            <c:v>Forza peso 2</c:v>
          </c:tx>
          <c:spPr>
            <a:solidFill>
              <a:srgbClr val="FF33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1" i="0" u="none" strike="noStrike" kern="1200" baseline="0">
                    <a:solidFill>
                      <a:srgbClr val="000000"/>
                    </a:solidFill>
                    <a:latin typeface="Century Gothic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"/>
              <c:pt idx="0">
                <c:v>tessuto</c:v>
              </c:pt>
              <c:pt idx="1">
                <c:v>legno</c:v>
              </c:pt>
              <c:pt idx="2">
                <c:v>carta vetrata</c:v>
              </c:pt>
            </c:str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1.85</c:v>
              </c:pt>
              <c:pt idx="2">
                <c:v>2.8</c:v>
              </c:pt>
            </c:numLit>
          </c:val>
          <c:extLst>
            <c:ext xmlns:c16="http://schemas.microsoft.com/office/drawing/2014/chart" uri="{C3380CC4-5D6E-409C-BE32-E72D297353CC}">
              <c16:uniqueId val="{00000001-C493-4686-8A7A-4703C729AE31}"/>
            </c:ext>
          </c:extLst>
        </c:ser>
        <c:ser>
          <c:idx val="2"/>
          <c:order val="2"/>
          <c:tx>
            <c:v>Forza peso 3</c:v>
          </c:tx>
          <c:spPr>
            <a:solidFill>
              <a:srgbClr val="19A10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1" i="0" u="none" strike="noStrike" kern="1200" baseline="0">
                    <a:solidFill>
                      <a:srgbClr val="000000"/>
                    </a:solidFill>
                    <a:latin typeface="Century Gothic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"/>
              <c:pt idx="0">
                <c:v>tessuto</c:v>
              </c:pt>
              <c:pt idx="1">
                <c:v>legno</c:v>
              </c:pt>
              <c:pt idx="2">
                <c:v>carta vetrata</c:v>
              </c:pt>
            </c:strLit>
          </c:cat>
          <c:val>
            <c:numLit>
              <c:formatCode>General</c:formatCode>
              <c:ptCount val="3"/>
              <c:pt idx="0">
                <c:v>1.2</c:v>
              </c:pt>
              <c:pt idx="1">
                <c:v>2.2999999999999998</c:v>
              </c:pt>
              <c:pt idx="2">
                <c:v>3.45</c:v>
              </c:pt>
            </c:numLit>
          </c:val>
          <c:extLst>
            <c:ext xmlns:c16="http://schemas.microsoft.com/office/drawing/2014/chart" uri="{C3380CC4-5D6E-409C-BE32-E72D297353CC}">
              <c16:uniqueId val="{00000002-C493-4686-8A7A-4703C729A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873800"/>
        <c:axId val="330874584"/>
      </c:barChart>
      <c:valAx>
        <c:axId val="33087458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FFFFF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1" i="0" u="none" strike="noStrike" kern="1200" baseline="0">
                <a:solidFill>
                  <a:srgbClr val="000000"/>
                </a:solidFill>
                <a:latin typeface="Century Gothic"/>
              </a:defRPr>
            </a:pPr>
            <a:endParaRPr lang="it-IT"/>
          </a:p>
        </c:txPr>
        <c:crossAx val="330873800"/>
        <c:crosses val="autoZero"/>
        <c:crossBetween val="between"/>
      </c:valAx>
      <c:catAx>
        <c:axId val="330873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FFFFF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1" i="0" u="none" strike="noStrike" kern="1200" baseline="0">
                <a:solidFill>
                  <a:srgbClr val="000000"/>
                </a:solidFill>
                <a:latin typeface="Century Gothic"/>
              </a:defRPr>
            </a:pPr>
            <a:endParaRPr lang="it-IT"/>
          </a:p>
        </c:txPr>
        <c:crossAx val="33087458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1" i="0" u="none" strike="noStrike" kern="1200" baseline="0">
              <a:solidFill>
                <a:srgbClr val="000000"/>
              </a:solidFill>
              <a:latin typeface="Century Gothic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B01513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1000" b="1" i="0" u="none" strike="noStrike" kern="1200" baseline="0">
          <a:solidFill>
            <a:srgbClr val="FFFFFF"/>
          </a:solidFill>
          <a:latin typeface="Century Gothic"/>
        </a:defRPr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1" i="0" u="none" strike="noStrike" kern="1200" spc="0" baseline="0">
                <a:solidFill>
                  <a:srgbClr val="C00000"/>
                </a:solidFill>
                <a:latin typeface="Calibri"/>
              </a:defRPr>
            </a:pPr>
            <a:r>
              <a:rPr lang="it-IT" sz="14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Forza necessaria a vincere l'attrito sulle diverse superfici all'aumento della forza peso: rappresentazione grafica del diverso attrito dei materiali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Forza peso 1</c:v>
          </c:tx>
          <c:spPr>
            <a:ln w="28575" cap="rnd">
              <a:solidFill>
                <a:srgbClr val="2CA1B8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"/>
              <c:pt idx="0">
                <c:v>tessuto</c:v>
              </c:pt>
              <c:pt idx="1">
                <c:v>legno</c:v>
              </c:pt>
              <c:pt idx="2">
                <c:v>carta vetrata</c:v>
              </c:pt>
            </c:strLit>
          </c:cat>
          <c:val>
            <c:numLit>
              <c:formatCode>General</c:formatCode>
              <c:ptCount val="3"/>
              <c:pt idx="0">
                <c:v>0.7</c:v>
              </c:pt>
              <c:pt idx="1">
                <c:v>1.35</c:v>
              </c:pt>
              <c:pt idx="2">
                <c:v>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4C71-431E-9495-B37166FF86D5}"/>
            </c:ext>
          </c:extLst>
        </c:ser>
        <c:ser>
          <c:idx val="1"/>
          <c:order val="1"/>
          <c:tx>
            <c:v>Forza peso 2</c:v>
          </c:tx>
          <c:spPr>
            <a:ln w="28575" cap="rnd">
              <a:solidFill>
                <a:srgbClr val="FF3300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"/>
              <c:pt idx="0">
                <c:v>tessuto</c:v>
              </c:pt>
              <c:pt idx="1">
                <c:v>legno</c:v>
              </c:pt>
              <c:pt idx="2">
                <c:v>carta vetrata</c:v>
              </c:pt>
            </c:str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1.85</c:v>
              </c:pt>
              <c:pt idx="2">
                <c:v>2.8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4C71-431E-9495-B37166FF86D5}"/>
            </c:ext>
          </c:extLst>
        </c:ser>
        <c:ser>
          <c:idx val="2"/>
          <c:order val="2"/>
          <c:tx>
            <c:v>Forza peso 3</c:v>
          </c:tx>
          <c:spPr>
            <a:ln w="28575" cap="rnd">
              <a:solidFill>
                <a:srgbClr val="19A10F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"/>
              <c:pt idx="0">
                <c:v>tessuto</c:v>
              </c:pt>
              <c:pt idx="1">
                <c:v>legno</c:v>
              </c:pt>
              <c:pt idx="2">
                <c:v>carta vetrata</c:v>
              </c:pt>
            </c:strLit>
          </c:cat>
          <c:val>
            <c:numLit>
              <c:formatCode>General</c:formatCode>
              <c:ptCount val="3"/>
              <c:pt idx="0">
                <c:v>1.2</c:v>
              </c:pt>
              <c:pt idx="1">
                <c:v>2.2999999999999998</c:v>
              </c:pt>
              <c:pt idx="2">
                <c:v>3.45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4C71-431E-9495-B37166FF8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0869880"/>
        <c:axId val="330870272"/>
      </c:lineChart>
      <c:valAx>
        <c:axId val="330870272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1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330869880"/>
        <c:crosses val="autoZero"/>
        <c:crossBetween val="between"/>
      </c:valAx>
      <c:catAx>
        <c:axId val="330869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1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33087027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1" i="0" u="none" strike="noStrike" kern="1200" baseline="0">
              <a:solidFill>
                <a:srgbClr val="000000"/>
              </a:solidFill>
              <a:latin typeface="Calibri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5B9BD5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1000" b="1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EADA417-4DF6-4D0D-9FD0-5765199CEA6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  <a:noFill/>
          <a:ln>
            <a:noFill/>
          </a:ln>
        </p:spPr>
        <p:txBody>
          <a:bodyPr vert="horz" wrap="none" lIns="82471" tIns="41231" rIns="82471" bIns="41231" anchor="t" anchorCtr="0" compatLnSpc="0">
            <a:noAutofit/>
          </a:bodyPr>
          <a:lstStyle>
            <a:lvl1pPr defTabSz="418932" eaLnBrk="1"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Liberation Sans" pitchFamily="18"/>
                <a:ea typeface="Noto Sans CJK SC Regular" pitchFamily="2"/>
                <a:cs typeface="FreeSans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CD38E3-8646-4447-A4FD-C720E2DA13E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48100" y="0"/>
            <a:ext cx="2949575" cy="495300"/>
          </a:xfrm>
          <a:prstGeom prst="rect">
            <a:avLst/>
          </a:prstGeom>
          <a:noFill/>
          <a:ln>
            <a:noFill/>
          </a:ln>
        </p:spPr>
        <p:txBody>
          <a:bodyPr vert="horz" wrap="none" lIns="82471" tIns="41231" rIns="82471" bIns="41231" anchor="t" anchorCtr="0" compatLnSpc="0">
            <a:noAutofit/>
          </a:bodyPr>
          <a:lstStyle>
            <a:lvl1pPr algn="r" defTabSz="418932" eaLnBrk="1"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Liberation Sans" pitchFamily="18"/>
                <a:ea typeface="Noto Sans CJK SC Regular" pitchFamily="2"/>
                <a:cs typeface="FreeSans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39C285-5C05-45C8-8655-E28D3D43933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97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none" lIns="82471" tIns="41231" rIns="82471" bIns="41231" anchor="b" anchorCtr="0" compatLnSpc="0">
            <a:noAutofit/>
          </a:bodyPr>
          <a:lstStyle>
            <a:lvl1pPr defTabSz="418932" eaLnBrk="1"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Liberation Sans" pitchFamily="18"/>
                <a:ea typeface="Noto Sans CJK SC Regular" pitchFamily="2"/>
                <a:cs typeface="FreeSans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B5138B-65ED-497F-8B97-4110738A2AB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none" lIns="82471" tIns="41231" rIns="82471" bIns="41231" anchor="b" anchorCtr="0" compatLnSpc="0">
            <a:noAutofit/>
          </a:bodyPr>
          <a:lstStyle>
            <a:lvl1pPr algn="r" defTabSz="418932" eaLnBrk="1"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78E9F1-F1C1-443F-A90F-AE08691DD925}" type="slidenum">
              <a:rPr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‹N›</a:t>
            </a:fld>
            <a:endParaRPr lang="en-US" sz="13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immagine diapositiva 1">
            <a:extLst>
              <a:ext uri="{FF2B5EF4-FFF2-40B4-BE49-F238E27FC236}">
                <a16:creationId xmlns:a16="http://schemas.microsoft.com/office/drawing/2014/main" id="{265DA4DA-B04A-459D-BCC6-D8DB2AFE64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9235A4A-B624-413A-834A-FA3203498C6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F4411583-9A50-45EB-AF85-D37AF9CB426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18932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8A70E0-8BEC-4D55-95B4-E4280FB26E8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48100" y="0"/>
            <a:ext cx="2949575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418932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0914FF-82A9-4F12-BC82-12B6E5D5A3E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97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18932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C8BEAA-7008-41F2-9F0C-FB6E70A50D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418932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32A6DDF8-D6CF-4078-B7C0-D87D8F6B4E4F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en-US" sz="2000" kern="1200">
        <a:solidFill>
          <a:srgbClr val="000000"/>
        </a:solidFill>
        <a:highlight>
          <a:scrgbClr r="0" g="0" b="0">
            <a:alpha val="0"/>
          </a:scrgbClr>
        </a:highlight>
        <a:latin typeface="Liberation Sans" pitchFamily="1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B6088D54-B1A8-4906-916A-437076D93952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F2DB23-4330-4723-BEB9-7C25C702B938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123" name="Segnaposto immagine diapositiva 1">
            <a:extLst>
              <a:ext uri="{FF2B5EF4-FFF2-40B4-BE49-F238E27FC236}">
                <a16:creationId xmlns:a16="http://schemas.microsoft.com/office/drawing/2014/main" id="{7E17304A-A60A-42F1-98CA-5D75BE5481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10D98326-FC9F-48BD-9180-371DFA330B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132AAF1C-DF4A-44F1-B7F1-87043E2AF015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D678B4-771F-4B19-823D-A4435B1CBFF9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555" name="Segnaposto immagine diapositiva 1">
            <a:extLst>
              <a:ext uri="{FF2B5EF4-FFF2-40B4-BE49-F238E27FC236}">
                <a16:creationId xmlns:a16="http://schemas.microsoft.com/office/drawing/2014/main" id="{96E0CEAF-92AB-4363-83AC-260884E79F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1FED28F0-302F-4DC8-B4FA-EC479A1E60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E579B8D3-25FB-462D-B3BE-4AB962CA2583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4E08BB-5794-41CD-ADED-EE0AEF55325D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603" name="Segnaposto immagine diapositiva 1">
            <a:extLst>
              <a:ext uri="{FF2B5EF4-FFF2-40B4-BE49-F238E27FC236}">
                <a16:creationId xmlns:a16="http://schemas.microsoft.com/office/drawing/2014/main" id="{699EEDE7-9F59-4646-B58A-E23B94F53E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8EEB1D92-0848-49A5-954D-73145E0EA3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D00496F1-62FE-4C4B-9D46-07E595A2C94E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822D6F-35DA-4BA1-B983-3E2785E58FD9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7651" name="Segnaposto immagine diapositiva 1">
            <a:extLst>
              <a:ext uri="{FF2B5EF4-FFF2-40B4-BE49-F238E27FC236}">
                <a16:creationId xmlns:a16="http://schemas.microsoft.com/office/drawing/2014/main" id="{52C9377E-E085-42D9-B10C-606960B4E7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8812AC98-5DAB-4202-AA4C-2AD2C6D250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9DC62FD-CB04-459F-8B94-05F059B97D0F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F70821-1F6C-4F5F-8BF0-F1E583BFE547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9699" name="Segnaposto immagine diapositiva 1">
            <a:extLst>
              <a:ext uri="{FF2B5EF4-FFF2-40B4-BE49-F238E27FC236}">
                <a16:creationId xmlns:a16="http://schemas.microsoft.com/office/drawing/2014/main" id="{0907FCAE-4D00-4F87-8DD8-C4E4A4EC12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990734BD-1B10-4C92-B40E-7A341866C8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BCBAB30-A39E-4AA1-B6A2-59BA13F3B7E8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F9AD0A-9866-4F25-AC63-9AB7032165D4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1747" name="Segnaposto immagine diapositiva 1">
            <a:extLst>
              <a:ext uri="{FF2B5EF4-FFF2-40B4-BE49-F238E27FC236}">
                <a16:creationId xmlns:a16="http://schemas.microsoft.com/office/drawing/2014/main" id="{20E6FE80-60BD-4F52-A30F-BDBB5EFE76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AEFB8E9A-29FA-443E-8184-68452A1DE3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49006976-D1F0-4C28-84FC-28A246FDE599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97637F-39F3-42DA-8212-4D8848CAF79C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3795" name="Segnaposto immagine diapositiva 1">
            <a:extLst>
              <a:ext uri="{FF2B5EF4-FFF2-40B4-BE49-F238E27FC236}">
                <a16:creationId xmlns:a16="http://schemas.microsoft.com/office/drawing/2014/main" id="{B29ABC0B-9566-4D57-A040-CFBAF734DF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C6375E40-0898-47F1-8C34-1C82136B9B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CAB7BBD8-F849-4EBD-BB56-CE4139DDACF5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97CED7-CD3D-40F5-8A7A-259DDD0CA6E4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5843" name="Segnaposto immagine diapositiva 1">
            <a:extLst>
              <a:ext uri="{FF2B5EF4-FFF2-40B4-BE49-F238E27FC236}">
                <a16:creationId xmlns:a16="http://schemas.microsoft.com/office/drawing/2014/main" id="{BB32832C-42B2-4917-B940-4745C647DB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208D6D1D-ACAC-442E-8B11-C41B88A46E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E282A43D-5773-4875-BDD5-A8F84DB04808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F479D4-9E51-4F89-9532-E053BBC913D1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7891" name="Segnaposto immagine diapositiva 1">
            <a:extLst>
              <a:ext uri="{FF2B5EF4-FFF2-40B4-BE49-F238E27FC236}">
                <a16:creationId xmlns:a16="http://schemas.microsoft.com/office/drawing/2014/main" id="{6D44BE1B-22F6-4DBF-B8B1-75376653DA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2F5758BD-9EAC-425C-9636-A487062DD6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2B0A9ED2-C635-4DE9-A11D-9FAD8ED09455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A7ECD8-455A-4775-ACC2-C42359007077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9939" name="Segnaposto immagine diapositiva 1">
            <a:extLst>
              <a:ext uri="{FF2B5EF4-FFF2-40B4-BE49-F238E27FC236}">
                <a16:creationId xmlns:a16="http://schemas.microsoft.com/office/drawing/2014/main" id="{8E66FD79-05B9-408D-91F6-B5A8049F93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2A800542-46D3-429C-A142-A7E5B254E4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1F395450-1268-401D-AC74-0086F69A52E2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1053E1-EADC-4916-8027-E6657F73BD11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171" name="Segnaposto immagine diapositiva 1">
            <a:extLst>
              <a:ext uri="{FF2B5EF4-FFF2-40B4-BE49-F238E27FC236}">
                <a16:creationId xmlns:a16="http://schemas.microsoft.com/office/drawing/2014/main" id="{41979B86-B638-4AB7-AA24-5695ED6A93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1BE255F2-7F28-4E65-97F2-C5A72ACFA1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7E40D0D-EC8F-43DF-8491-43AB4B32B5ED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56EE72C-63EA-46AE-8C17-7BC3CFC7266C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219" name="Segnaposto immagine diapositiva 1">
            <a:extLst>
              <a:ext uri="{FF2B5EF4-FFF2-40B4-BE49-F238E27FC236}">
                <a16:creationId xmlns:a16="http://schemas.microsoft.com/office/drawing/2014/main" id="{8C53D51A-02E1-47B7-88DF-BA6D82DC15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680A836B-9851-4B03-9C3A-9983E727B6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266362DD-B803-476C-B998-898D6CB6B097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6C9036-206E-4699-A8C0-B366D3339037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267" name="Segnaposto immagine diapositiva 1">
            <a:extLst>
              <a:ext uri="{FF2B5EF4-FFF2-40B4-BE49-F238E27FC236}">
                <a16:creationId xmlns:a16="http://schemas.microsoft.com/office/drawing/2014/main" id="{6670A26D-6059-46C9-B2A0-EAB3D8DAA1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BBAEFB58-152B-4348-96A8-E558EE9E79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DEEB5CC-4FED-47A1-BFCD-DDC0E7532265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2D92BE-89CB-4CFD-A6D8-5F37B57B3C4C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315" name="Segnaposto immagine diapositiva 1">
            <a:extLst>
              <a:ext uri="{FF2B5EF4-FFF2-40B4-BE49-F238E27FC236}">
                <a16:creationId xmlns:a16="http://schemas.microsoft.com/office/drawing/2014/main" id="{E1B95285-869E-42B2-8E94-04D698D572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315DD88B-DF74-4CCD-94D4-8AF857BE3F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27FA14A-D668-4DFC-ABC1-1133F05AFE23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976FD1-1329-4F39-AF71-90A1E8C55C5E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363" name="Segnaposto immagine diapositiva 1">
            <a:extLst>
              <a:ext uri="{FF2B5EF4-FFF2-40B4-BE49-F238E27FC236}">
                <a16:creationId xmlns:a16="http://schemas.microsoft.com/office/drawing/2014/main" id="{DB8914CC-0C97-4A32-883C-2EF89B308C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F70B0408-C6EC-4C3A-A8DA-AD913E44CD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C090A09C-6431-4EA3-89D6-861BA8FB2EB1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84B0FD-445E-4D8A-8821-1093138713E8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411" name="Segnaposto immagine diapositiva 1">
            <a:extLst>
              <a:ext uri="{FF2B5EF4-FFF2-40B4-BE49-F238E27FC236}">
                <a16:creationId xmlns:a16="http://schemas.microsoft.com/office/drawing/2014/main" id="{E5E3170E-17C1-4C4D-BBE5-146592223C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3853A50F-1593-4593-981A-AA87FA0FD9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286A15D7-DAFD-48A9-9EA8-1EDF2A02BA0E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DCA751-C295-441E-9702-0DDC44C2B509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459" name="Segnaposto immagine diapositiva 1">
            <a:extLst>
              <a:ext uri="{FF2B5EF4-FFF2-40B4-BE49-F238E27FC236}">
                <a16:creationId xmlns:a16="http://schemas.microsoft.com/office/drawing/2014/main" id="{C8967F7D-308E-4B3A-BA0B-BE0BF91855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CED0B019-8DB6-41A3-A3F7-29299EDAC5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99F8B68-79BD-468E-82F9-0445EC719528}"/>
              </a:ext>
            </a:extLst>
          </p:cNvPr>
          <p:cNvSpPr txBox="1"/>
          <p:nvPr/>
        </p:nvSpPr>
        <p:spPr>
          <a:xfrm>
            <a:off x="3848100" y="9429750"/>
            <a:ext cx="2949575" cy="4968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defTabSz="418932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0E4CB4-3FC3-46B5-92FE-A8AB95DAE957}" type="slidenum">
              <a:rPr kern="0">
                <a:solidFill>
                  <a:srgbClr val="000000"/>
                </a:solidFill>
                <a:latin typeface="+mn-lt"/>
              </a:rPr>
              <a:pPr algn="r" defTabSz="418932"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n-US" sz="1300" kern="0"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507" name="Segnaposto immagine diapositiva 1">
            <a:extLst>
              <a:ext uri="{FF2B5EF4-FFF2-40B4-BE49-F238E27FC236}">
                <a16:creationId xmlns:a16="http://schemas.microsoft.com/office/drawing/2014/main" id="{5F2F3DB5-99EB-48B4-A05D-A600D1A94B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AE5AC463-A214-4CC8-8959-C1AD7D6BED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BF6A1-89F6-4454-881D-6041B714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823BF-22E5-4BA4-8028-8FCEB103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5126-F518-40AD-96D8-9FE96175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0FF5-EB2A-4B3E-95EC-155348758B3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852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D100D-F09F-4F8A-AB39-9EF7E3D93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EDD20-1F6B-4AB8-BC4B-0FF5FA06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8EEB8-9C71-416D-8041-EE4B6721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1EE4-C74D-4D8F-9E41-C1378C8926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A1E41-0BE1-4FDC-B31B-EA07AA4A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C0940-E8F3-4A88-AE59-E4BA8C55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97FA8-EFBA-417D-9DC4-F57EB207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9094-D04E-4E9A-B347-6646D05BA8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84CB8-5FB4-4F9E-8D19-79072EC0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4B0F1-FC1F-46B6-BB57-36CABF9D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70C9D-7AD7-4EE0-B6F4-54881A8D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2D2E-58BA-45EF-BD0E-1B8BF9C7890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5F4A9-FE1B-4210-87E7-5638E8BB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E111E-12A4-4306-96E3-7D576C86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FDD0F-E5BC-499C-B185-123D9842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032CF-7D28-4BD6-8B96-63C73356F61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7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3CC008-C018-4D1E-975C-6381653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3E96CC-ADD4-4B53-B4CE-BB2D61CB5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23F319-7894-471F-87CE-DF16DBAE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C5A7F-3518-4BBB-9FF0-5B5E65DC1D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1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160791-1C45-4210-A5F4-3DF698B5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0B3C24-CD26-4686-9C12-20196AC3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409E4D-4ABD-467F-926A-AEDF3CCF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CEF6-96D0-4C74-982E-28435300A54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5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CCAFE6-BBDD-4FDE-B7B2-FB84549BD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DBE67B9-C2E0-4FF8-A037-E2B6B806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81478B-FCDB-491D-8E14-5D01B26D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CEEB-3C20-4B08-A227-01A4C3A4907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6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9851F1C-7A83-4D7B-BDFC-2CB6391F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AC3FA2-49C8-41DF-9E46-875DABC0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E9DD8-C4F3-4E23-80CB-999C7696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891F-7784-4595-9DD3-8A7120387F8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745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FDF5FA-693C-4528-A891-76CADC44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F04C8D-570A-4369-A8DF-3B0D8D4B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B2C6C-A3E6-4E5D-B756-FA857DCF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37E3-C551-41D5-94CF-5D3E6F5ED89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9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569927-2E19-4D4B-BE31-7EDDB57C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BFAD9F-43E6-4048-9034-D06F34ED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A4C2DA-ADF0-4FC3-8DA2-E6A9C582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77F59-F295-4002-A003-5074FB56339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9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5DE1B7-E5A9-4217-B576-D4FF89E9C8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3738" y="403225"/>
            <a:ext cx="86931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0D19D6F-5588-41A6-85B8-503630ECF9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3738" y="2012950"/>
            <a:ext cx="869315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Modifica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8D39B-FF96-481B-93A0-2382CE538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188DF-97DD-44C6-AFB3-8311DA969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E4AA7-8AE5-43AF-8E7A-D45AED51F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C9D069-4C2C-4A10-B15C-41D9EFF8AA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64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98057C30-B16A-40C3-8EFC-FD4B6DF88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483" y="367484"/>
            <a:ext cx="8375140" cy="88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altLang="it-IT" sz="2646" b="1">
                <a:cs typeface="DejaVu Sans" pitchFamily="34" charset="0"/>
              </a:rPr>
              <a:t>ISTITUTO COMPRENSIVO TRENTO 5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altLang="it-IT" sz="2646" b="1">
                <a:cs typeface="DejaVu Sans" pitchFamily="34" charset="0"/>
              </a:rPr>
              <a:t>Scuola secondaria di primo grado “G. Bresadola”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F7D01456-673F-4D2E-A039-655900698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3" y="1883660"/>
            <a:ext cx="8891367" cy="1879554"/>
          </a:xfrm>
          <a:prstGeom prst="rect">
            <a:avLst/>
          </a:prstGeom>
          <a:solidFill>
            <a:schemeClr val="bg1"/>
          </a:solidFill>
          <a:ln w="19050" cmpd="thickThin">
            <a:solidFill>
              <a:schemeClr val="accent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altLang="it-IT" sz="7275" b="1">
                <a:effectLst>
                  <a:outerShdw blurRad="38100" dist="38100" dir="2700000" algn="tl">
                    <a:srgbClr val="C0C0C0"/>
                  </a:outerShdw>
                </a:effectLst>
                <a:latin typeface="LittleBird" pitchFamily="2" charset="0"/>
                <a:cs typeface="DejaVu Sans" pitchFamily="34" charset="0"/>
              </a:rPr>
              <a:t>OPEN DAY SCIENZE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altLang="it-IT" sz="5291" b="1">
                <a:effectLst>
                  <a:outerShdw blurRad="38100" dist="38100" dir="2700000" algn="tl">
                    <a:srgbClr val="C0C0C0"/>
                  </a:outerShdw>
                </a:effectLst>
                <a:latin typeface="LittleBird" pitchFamily="2" charset="0"/>
                <a:cs typeface="DejaVu Sans" pitchFamily="34" charset="0"/>
              </a:rPr>
              <a:t>quinta edizione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E81DD38D-982D-4F41-A593-B0F08772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4" y="3779837"/>
            <a:ext cx="8891366" cy="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527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a.s.</a:t>
            </a:r>
            <a:r>
              <a:rPr lang="it-IT" altLang="it-IT" sz="3527" b="1" dirty="0"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 2018/2019</a:t>
            </a:r>
          </a:p>
        </p:txBody>
      </p:sp>
      <p:pic>
        <p:nvPicPr>
          <p:cNvPr id="20485" name="Picture 5" descr="logotn5">
            <a:extLst>
              <a:ext uri="{FF2B5EF4-FFF2-40B4-BE49-F238E27FC236}">
                <a16:creationId xmlns:a16="http://schemas.microsoft.com/office/drawing/2014/main" id="{B9C58576-D4F6-4825-B542-B9A8FFE71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4923">
            <a:off x="459010" y="402482"/>
            <a:ext cx="915211" cy="113570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logo_TYSC_2015_16">
            <a:extLst>
              <a:ext uri="{FF2B5EF4-FFF2-40B4-BE49-F238E27FC236}">
                <a16:creationId xmlns:a16="http://schemas.microsoft.com/office/drawing/2014/main" id="{767EE7AB-C228-4AC7-9CE5-1D20C15A5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36" y="4812293"/>
            <a:ext cx="4206819" cy="1427939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Line 7">
            <a:extLst>
              <a:ext uri="{FF2B5EF4-FFF2-40B4-BE49-F238E27FC236}">
                <a16:creationId xmlns:a16="http://schemas.microsoft.com/office/drawing/2014/main" id="{47A9975D-8193-4440-AEF5-532E0216F2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636179"/>
            <a:ext cx="10080095" cy="14179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5F4FE24A-C194-45DA-8C10-1C10C2001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692" y="6240232"/>
            <a:ext cx="4448013" cy="7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it-IT" altLang="it-IT" sz="3968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30 novembre 2018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22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22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7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nimBg="1"/>
      <p:bldP spid="20484" grpId="0"/>
      <p:bldP spid="20484" grpId="1"/>
      <p:bldP spid="204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96B629-18F6-4F1A-A588-AF54278E3C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100" y="192088"/>
            <a:ext cx="5759450" cy="1263650"/>
          </a:xfrm>
        </p:spPr>
        <p:txBody>
          <a:bodyPr rtlCol="0" anchorCtr="1">
            <a:normAutofit/>
          </a:bodyPr>
          <a:lstStyle/>
          <a:p>
            <a:pPr algn="ctr" defTabSz="1007943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Calibri" panose="020F0502020204030204" pitchFamily="34" charset="0"/>
              </a:rPr>
              <a:t>IL DINAMOMETRO</a:t>
            </a:r>
            <a:endParaRPr lang="en-US" sz="4000" b="1" dirty="0">
              <a:solidFill>
                <a:srgbClr val="C00000"/>
              </a:solidFill>
              <a:effectLst>
                <a:outerShdw dist="38096" dir="270000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9A4E6C5-B7FC-4110-B449-4B9D89E3DE9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17500" y="1597025"/>
            <a:ext cx="7270750" cy="5640388"/>
          </a:xfrm>
        </p:spPr>
        <p:txBody>
          <a:bodyPr rtlCol="0" anchor="ctr">
            <a:noAutofit/>
          </a:bodyPr>
          <a:lstStyle/>
          <a:p>
            <a:pPr marL="251986" indent="-251986" defTabSz="1007943" eaLnBrk="1" fontAlgn="auto" hangingPunct="1">
              <a:spcBef>
                <a:spcPts val="1102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Il </a:t>
            </a:r>
            <a:r>
              <a:rPr lang="en-US" dirty="0" err="1">
                <a:solidFill>
                  <a:schemeClr val="bg1"/>
                </a:solidFill>
              </a:rPr>
              <a:t>dinamometro</a:t>
            </a:r>
            <a:r>
              <a:rPr lang="en-US" dirty="0">
                <a:solidFill>
                  <a:schemeClr val="bg1"/>
                </a:solidFill>
              </a:rPr>
              <a:t> serve a </a:t>
            </a:r>
            <a:r>
              <a:rPr lang="en-US" dirty="0" err="1">
                <a:solidFill>
                  <a:schemeClr val="bg1"/>
                </a:solidFill>
              </a:rPr>
              <a:t>misurare</a:t>
            </a:r>
            <a:r>
              <a:rPr lang="en-US" dirty="0">
                <a:solidFill>
                  <a:schemeClr val="bg1"/>
                </a:solidFill>
              </a:rPr>
              <a:t> le </a:t>
            </a:r>
            <a:r>
              <a:rPr lang="en-US" dirty="0" err="1">
                <a:solidFill>
                  <a:schemeClr val="bg1"/>
                </a:solidFill>
              </a:rPr>
              <a:t>forze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l’unità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misura</a:t>
            </a:r>
            <a:r>
              <a:rPr lang="en-US" dirty="0">
                <a:solidFill>
                  <a:schemeClr val="bg1"/>
                </a:solidFill>
              </a:rPr>
              <a:t> è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Newton.</a:t>
            </a:r>
          </a:p>
          <a:p>
            <a:pPr marL="0" indent="0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0" dirty="0">
              <a:solidFill>
                <a:schemeClr val="bg1"/>
              </a:solidFill>
            </a:endParaRPr>
          </a:p>
          <a:p>
            <a:pPr marL="251986" indent="-251986" defTabSz="1007943" eaLnBrk="1" fontAlgn="auto" hangingPunct="1">
              <a:spcBef>
                <a:spcPts val="1102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E’ quasi </a:t>
            </a:r>
            <a:r>
              <a:rPr lang="en-US" dirty="0" err="1">
                <a:solidFill>
                  <a:schemeClr val="bg1"/>
                </a:solidFill>
              </a:rPr>
              <a:t>sempre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costituito</a:t>
            </a:r>
            <a:r>
              <a:rPr lang="en-US" dirty="0">
                <a:solidFill>
                  <a:schemeClr val="bg1"/>
                </a:solidFill>
              </a:rPr>
              <a:t> da un </a:t>
            </a:r>
            <a:r>
              <a:rPr lang="en-US" dirty="0" err="1">
                <a:solidFill>
                  <a:schemeClr val="bg1"/>
                </a:solidFill>
              </a:rPr>
              <a:t>gancio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attaccato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dentro</a:t>
            </a:r>
            <a:r>
              <a:rPr lang="en-US" dirty="0">
                <a:solidFill>
                  <a:schemeClr val="bg1"/>
                </a:solidFill>
              </a:rPr>
              <a:t> a un </a:t>
            </a:r>
            <a:r>
              <a:rPr lang="en-US" dirty="0" err="1">
                <a:solidFill>
                  <a:schemeClr val="bg1"/>
                </a:solidFill>
              </a:rPr>
              <a:t>tubicino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graduato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spesso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trasparente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0" dirty="0">
              <a:solidFill>
                <a:schemeClr val="bg1"/>
              </a:solidFill>
            </a:endParaRPr>
          </a:p>
          <a:p>
            <a:pPr marL="251986" indent="-251986" defTabSz="1007943" eaLnBrk="1" fontAlgn="auto" hangingPunct="1">
              <a:spcBef>
                <a:spcPts val="1102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Prima di </a:t>
            </a:r>
            <a:r>
              <a:rPr lang="en-US" dirty="0" err="1">
                <a:solidFill>
                  <a:schemeClr val="bg1"/>
                </a:solidFill>
              </a:rPr>
              <a:t>misurare</a:t>
            </a:r>
            <a:r>
              <a:rPr lang="en-US" dirty="0">
                <a:solidFill>
                  <a:schemeClr val="bg1"/>
                </a:solidFill>
              </a:rPr>
              <a:t>, la </a:t>
            </a:r>
            <a:r>
              <a:rPr lang="en-US" dirty="0" err="1">
                <a:solidFill>
                  <a:schemeClr val="bg1"/>
                </a:solidFill>
              </a:rPr>
              <a:t>molla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esattamente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sullo</a:t>
            </a:r>
            <a:r>
              <a:rPr lang="en-US" dirty="0">
                <a:solidFill>
                  <a:schemeClr val="bg1"/>
                </a:solidFill>
              </a:rPr>
              <a:t> zero: </a:t>
            </a:r>
            <a:r>
              <a:rPr lang="en-US" dirty="0" err="1">
                <a:solidFill>
                  <a:schemeClr val="bg1"/>
                </a:solidFill>
              </a:rPr>
              <a:t>così</a:t>
            </a:r>
            <a:r>
              <a:rPr lang="en-US" dirty="0">
                <a:solidFill>
                  <a:schemeClr val="bg1"/>
                </a:solidFill>
              </a:rPr>
              <a:t> lo </a:t>
            </a:r>
            <a:r>
              <a:rPr lang="en-US" dirty="0" err="1">
                <a:solidFill>
                  <a:schemeClr val="bg1"/>
                </a:solidFill>
              </a:rPr>
              <a:t>strumento</a:t>
            </a:r>
            <a:r>
              <a:rPr lang="en-US" dirty="0">
                <a:solidFill>
                  <a:schemeClr val="bg1"/>
                </a:solidFill>
              </a:rPr>
              <a:t> è </a:t>
            </a:r>
            <a:r>
              <a:rPr lang="en-US" dirty="0" err="1">
                <a:solidFill>
                  <a:schemeClr val="bg1"/>
                </a:solidFill>
              </a:rPr>
              <a:t>tarato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Agganciando</a:t>
            </a:r>
            <a:r>
              <a:rPr lang="en-US" dirty="0">
                <a:solidFill>
                  <a:schemeClr val="bg1"/>
                </a:solidFill>
              </a:rPr>
              <a:t> un peso, la </a:t>
            </a:r>
            <a:r>
              <a:rPr lang="en-US" dirty="0" err="1">
                <a:solidFill>
                  <a:schemeClr val="bg1"/>
                </a:solidFill>
              </a:rPr>
              <a:t>molla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allunga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indicando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valore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forza</a:t>
            </a:r>
            <a:r>
              <a:rPr lang="en-US" dirty="0">
                <a:solidFill>
                  <a:schemeClr val="bg1"/>
                </a:solidFill>
              </a:rPr>
              <a:t>-peso.</a:t>
            </a: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56E853F8-D32E-46E4-8858-E914AC67B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192088"/>
            <a:ext cx="1462087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46024E-B2ED-4C3A-B161-09B7B91221E2}"/>
              </a:ext>
            </a:extLst>
          </p:cNvPr>
          <p:cNvSpPr txBox="1"/>
          <p:nvPr/>
        </p:nvSpPr>
        <p:spPr>
          <a:xfrm>
            <a:off x="1168400" y="2300288"/>
            <a:ext cx="7924800" cy="2860648"/>
          </a:xfrm>
          <a:prstGeom prst="rect">
            <a:avLst/>
          </a:prstGeom>
          <a:noFill/>
          <a:ln cap="flat">
            <a:noFill/>
          </a:ln>
        </p:spPr>
        <p:txBody>
          <a:bodyPr/>
          <a:lstStyle/>
          <a:p>
            <a:pPr defTabSz="50398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 kern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+mn-lt"/>
              </a:rPr>
              <a:t>IL NOSTRO ESPERIMENTO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350E28-7391-401C-AC83-8B55F35EFB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1363" y="427038"/>
            <a:ext cx="4724400" cy="647700"/>
          </a:xfrm>
        </p:spPr>
        <p:txBody>
          <a:bodyPr rtlCol="0" anchorCtr="1">
            <a:spAutoFit/>
          </a:bodyPr>
          <a:lstStyle/>
          <a:p>
            <a:pPr algn="ctr" defTabSz="1007943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anose="020F0502020204030204" pitchFamily="34" charset="0"/>
              </a:rPr>
              <a:t>IL MATERIALE</a:t>
            </a:r>
          </a:p>
        </p:txBody>
      </p:sp>
      <p:sp>
        <p:nvSpPr>
          <p:cNvPr id="24579" name="Sottotitolo 2">
            <a:extLst>
              <a:ext uri="{FF2B5EF4-FFF2-40B4-BE49-F238E27FC236}">
                <a16:creationId xmlns:a16="http://schemas.microsoft.com/office/drawing/2014/main" id="{0BFD31BB-FDB4-4158-8FE5-E6BD9A0E273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89000" y="1381125"/>
            <a:ext cx="7681913" cy="5943600"/>
          </a:xfrm>
        </p:spPr>
        <p:txBody>
          <a:bodyPr anchor="ctr"/>
          <a:lstStyle/>
          <a:p>
            <a:pPr eaLnBrk="1" hangingPunct="1">
              <a:buSzPct val="45000"/>
              <a:buFont typeface="StarSymbol"/>
              <a:buChar char="➔"/>
            </a:pPr>
            <a:r>
              <a:rPr lang="en-US" altLang="en-US" sz="3200" dirty="0">
                <a:solidFill>
                  <a:schemeClr val="bg1"/>
                </a:solidFill>
              </a:rPr>
              <a:t>Una base in legno</a:t>
            </a:r>
          </a:p>
          <a:p>
            <a:pPr eaLnBrk="1" hangingPunct="1">
              <a:buSzPct val="45000"/>
              <a:buFont typeface="StarSymbol"/>
              <a:buChar char="➔"/>
            </a:pPr>
            <a:r>
              <a:rPr lang="en-US" altLang="en-US" sz="3200" dirty="0">
                <a:solidFill>
                  <a:schemeClr val="bg1"/>
                </a:solidFill>
              </a:rPr>
              <a:t>Un </a:t>
            </a:r>
            <a:r>
              <a:rPr lang="en-US" altLang="en-US" sz="3200" dirty="0" err="1">
                <a:solidFill>
                  <a:schemeClr val="bg1"/>
                </a:solidFill>
              </a:rPr>
              <a:t>dinamometro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eaLnBrk="1" hangingPunct="1">
              <a:buSzPct val="45000"/>
              <a:buFont typeface="StarSymbol"/>
              <a:buChar char="➔"/>
            </a:pPr>
            <a:r>
              <a:rPr lang="en-US" altLang="en-US" sz="3200" dirty="0">
                <a:solidFill>
                  <a:schemeClr val="bg1"/>
                </a:solidFill>
              </a:rPr>
              <a:t>Un filo non </a:t>
            </a:r>
            <a:r>
              <a:rPr lang="en-US" altLang="en-US" sz="3200" dirty="0" err="1">
                <a:solidFill>
                  <a:schemeClr val="bg1"/>
                </a:solidFill>
              </a:rPr>
              <a:t>elastico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eaLnBrk="1" hangingPunct="1">
              <a:buSzPct val="45000"/>
              <a:buFont typeface="StarSymbol"/>
              <a:buChar char="➔"/>
            </a:pPr>
            <a:r>
              <a:rPr lang="en-US" altLang="en-US" sz="3200" dirty="0">
                <a:solidFill>
                  <a:schemeClr val="bg1"/>
                </a:solidFill>
              </a:rPr>
              <a:t>Una </a:t>
            </a:r>
            <a:r>
              <a:rPr lang="en-US" altLang="en-US" sz="3200" dirty="0" err="1">
                <a:solidFill>
                  <a:schemeClr val="bg1"/>
                </a:solidFill>
              </a:rPr>
              <a:t>carrucola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eaLnBrk="1" hangingPunct="1">
              <a:buSzPct val="45000"/>
              <a:buFont typeface="StarSymbol"/>
              <a:buChar char="➔"/>
            </a:pPr>
            <a:r>
              <a:rPr lang="en-US" altLang="en-US" sz="3200" dirty="0">
                <a:solidFill>
                  <a:schemeClr val="bg1"/>
                </a:solidFill>
              </a:rPr>
              <a:t>Un </a:t>
            </a:r>
            <a:r>
              <a:rPr lang="en-US" altLang="en-US" sz="3200" dirty="0" err="1">
                <a:solidFill>
                  <a:schemeClr val="bg1"/>
                </a:solidFill>
              </a:rPr>
              <a:t>blocchetto</a:t>
            </a:r>
            <a:r>
              <a:rPr lang="en-US" altLang="en-US" sz="3200" dirty="0">
                <a:solidFill>
                  <a:schemeClr val="bg1"/>
                </a:solidFill>
              </a:rPr>
              <a:t> in </a:t>
            </a:r>
            <a:r>
              <a:rPr lang="en-US" altLang="en-US" sz="3200" dirty="0" err="1">
                <a:solidFill>
                  <a:schemeClr val="bg1"/>
                </a:solidFill>
              </a:rPr>
              <a:t>alluminio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eaLnBrk="1" hangingPunct="1">
              <a:buSzPct val="45000"/>
              <a:buFont typeface="StarSymbol"/>
              <a:buChar char="➔"/>
            </a:pPr>
            <a:r>
              <a:rPr lang="en-US" altLang="en-US" sz="3200" dirty="0" err="1">
                <a:solidFill>
                  <a:schemeClr val="bg1"/>
                </a:solidFill>
              </a:rPr>
              <a:t>Pesetti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eaLnBrk="1" hangingPunct="1">
              <a:buSzPct val="45000"/>
              <a:buFont typeface="StarSymbol"/>
              <a:buChar char="➔"/>
            </a:pPr>
            <a:r>
              <a:rPr lang="en-US" altLang="en-US" sz="3200" dirty="0" err="1">
                <a:solidFill>
                  <a:schemeClr val="bg1"/>
                </a:solidFill>
              </a:rPr>
              <a:t>Spago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eaLnBrk="1" hangingPunct="1">
              <a:buSzPct val="45000"/>
              <a:buFont typeface="StarSymbol"/>
              <a:buChar char="➔"/>
            </a:pPr>
            <a:r>
              <a:rPr lang="en-US" altLang="en-US" sz="3200" dirty="0">
                <a:solidFill>
                  <a:schemeClr val="bg1"/>
                </a:solidFill>
              </a:rPr>
              <a:t>Una </a:t>
            </a:r>
            <a:r>
              <a:rPr lang="en-US" altLang="en-US" sz="3200" dirty="0" err="1">
                <a:solidFill>
                  <a:schemeClr val="bg1"/>
                </a:solidFill>
              </a:rPr>
              <a:t>superficie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liscia</a:t>
            </a:r>
            <a:r>
              <a:rPr lang="en-US" altLang="en-US" sz="3200" dirty="0">
                <a:solidFill>
                  <a:schemeClr val="bg1"/>
                </a:solidFill>
              </a:rPr>
              <a:t> (</a:t>
            </a:r>
            <a:r>
              <a:rPr lang="en-US" altLang="en-US" sz="3200" dirty="0" err="1">
                <a:solidFill>
                  <a:schemeClr val="bg1"/>
                </a:solidFill>
              </a:rPr>
              <a:t>tessuto</a:t>
            </a:r>
            <a:r>
              <a:rPr lang="en-US" altLang="en-US" sz="32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buSzPct val="45000"/>
              <a:buFont typeface="StarSymbol"/>
              <a:buChar char="➔"/>
            </a:pPr>
            <a:r>
              <a:rPr lang="en-US" altLang="en-US" sz="3200" dirty="0">
                <a:solidFill>
                  <a:schemeClr val="bg1"/>
                </a:solidFill>
              </a:rPr>
              <a:t>Una </a:t>
            </a:r>
            <a:r>
              <a:rPr lang="en-US" altLang="en-US" sz="3200" dirty="0" err="1">
                <a:solidFill>
                  <a:schemeClr val="bg1"/>
                </a:solidFill>
              </a:rPr>
              <a:t>superficie</a:t>
            </a:r>
            <a:r>
              <a:rPr lang="en-US" altLang="en-US" sz="3200" dirty="0">
                <a:solidFill>
                  <a:schemeClr val="bg1"/>
                </a:solidFill>
              </a:rPr>
              <a:t> semi-</a:t>
            </a:r>
            <a:r>
              <a:rPr lang="en-US" altLang="en-US" sz="3200" dirty="0" err="1">
                <a:solidFill>
                  <a:schemeClr val="bg1"/>
                </a:solidFill>
              </a:rPr>
              <a:t>ruvida</a:t>
            </a:r>
            <a:r>
              <a:rPr lang="en-US" altLang="en-US" sz="3200" dirty="0">
                <a:solidFill>
                  <a:schemeClr val="bg1"/>
                </a:solidFill>
              </a:rPr>
              <a:t> (legno)</a:t>
            </a:r>
          </a:p>
          <a:p>
            <a:pPr eaLnBrk="1" hangingPunct="1">
              <a:buSzPct val="45000"/>
              <a:buFont typeface="StarSymbol"/>
              <a:buChar char="➔"/>
            </a:pPr>
            <a:r>
              <a:rPr lang="en-US" altLang="en-US" sz="3200" dirty="0">
                <a:solidFill>
                  <a:schemeClr val="bg1"/>
                </a:solidFill>
              </a:rPr>
              <a:t>Una </a:t>
            </a:r>
            <a:r>
              <a:rPr lang="en-US" altLang="en-US" sz="3200" dirty="0" err="1">
                <a:solidFill>
                  <a:schemeClr val="bg1"/>
                </a:solidFill>
              </a:rPr>
              <a:t>superficie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ruvida</a:t>
            </a:r>
            <a:r>
              <a:rPr lang="en-US" altLang="en-US" sz="3200" dirty="0">
                <a:solidFill>
                  <a:schemeClr val="bg1"/>
                </a:solidFill>
              </a:rPr>
              <a:t> (carta </a:t>
            </a:r>
            <a:r>
              <a:rPr lang="en-US" altLang="en-US" sz="3200" dirty="0" err="1">
                <a:solidFill>
                  <a:schemeClr val="bg1"/>
                </a:solidFill>
              </a:rPr>
              <a:t>vetrata</a:t>
            </a:r>
            <a:r>
              <a:rPr lang="en-US" altLang="en-US" sz="3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8E9020F4-F93F-4E0E-8AF2-459AE5FF1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244600"/>
            <a:ext cx="4535487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B53F0C51-1A4F-46CF-B944-004F55C7639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3400" y="2378075"/>
            <a:ext cx="9072563" cy="3784600"/>
          </a:xfrm>
        </p:spPr>
        <p:txBody>
          <a:bodyPr rtlCol="0" anchor="ctr">
            <a:spAutoFit/>
          </a:bodyPr>
          <a:lstStyle/>
          <a:p>
            <a:pPr marL="0" indent="0" algn="ctr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</a:rPr>
              <a:t>PER FAR MUOVERE LO STESSO OGGETTO SU DIVERSE SUPERFICI SERVE UNA FORZA DIVERSA</a:t>
            </a:r>
          </a:p>
          <a:p>
            <a:pPr marL="0" indent="0" algn="ctr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251986" indent="-251986" defTabSz="1007943" eaLnBrk="1" fontAlgn="auto" hangingPunct="1">
              <a:spcBef>
                <a:spcPts val="1102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</a:rPr>
              <a:t>Più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una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superficie</a:t>
            </a:r>
            <a:r>
              <a:rPr lang="en-US" sz="3200" dirty="0">
                <a:solidFill>
                  <a:schemeClr val="bg1"/>
                </a:solidFill>
              </a:rPr>
              <a:t> è </a:t>
            </a:r>
            <a:r>
              <a:rPr lang="en-US" sz="3200" dirty="0" err="1">
                <a:solidFill>
                  <a:schemeClr val="bg1"/>
                </a:solidFill>
              </a:rPr>
              <a:t>ruvida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maggiore</a:t>
            </a:r>
            <a:r>
              <a:rPr lang="en-US" sz="3200" dirty="0">
                <a:solidFill>
                  <a:schemeClr val="bg1"/>
                </a:solidFill>
              </a:rPr>
              <a:t> è </a:t>
            </a:r>
            <a:r>
              <a:rPr lang="en-US" sz="3200" dirty="0" err="1">
                <a:solidFill>
                  <a:schemeClr val="bg1"/>
                </a:solidFill>
              </a:rPr>
              <a:t>l’attrito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marL="251986" indent="-251986" defTabSz="1007943" eaLnBrk="1" fontAlgn="auto" hangingPunct="1">
              <a:spcBef>
                <a:spcPts val="1102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</a:rPr>
              <a:t>Più</a:t>
            </a:r>
            <a:r>
              <a:rPr lang="en-US" sz="3200" dirty="0">
                <a:solidFill>
                  <a:schemeClr val="bg1"/>
                </a:solidFill>
              </a:rPr>
              <a:t> un </a:t>
            </a:r>
            <a:r>
              <a:rPr lang="en-US" sz="3200" dirty="0" err="1">
                <a:solidFill>
                  <a:schemeClr val="bg1"/>
                </a:solidFill>
              </a:rPr>
              <a:t>corpo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pesa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tanto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maggiore</a:t>
            </a:r>
            <a:r>
              <a:rPr lang="en-US" sz="3200" dirty="0">
                <a:solidFill>
                  <a:schemeClr val="bg1"/>
                </a:solidFill>
              </a:rPr>
              <a:t> è </a:t>
            </a:r>
            <a:r>
              <a:rPr lang="en-US" sz="3200" dirty="0" err="1">
                <a:solidFill>
                  <a:schemeClr val="bg1"/>
                </a:solidFill>
              </a:rPr>
              <a:t>l’attrito</a:t>
            </a:r>
            <a:r>
              <a:rPr lang="en-US" sz="3200" dirty="0">
                <a:solidFill>
                  <a:schemeClr val="bg1"/>
                </a:solidFill>
              </a:rPr>
              <a:t> con la </a:t>
            </a:r>
            <a:r>
              <a:rPr lang="en-US" sz="3200" dirty="0" err="1">
                <a:solidFill>
                  <a:schemeClr val="bg1"/>
                </a:solidFill>
              </a:rPr>
              <a:t>superficie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</a:t>
            </a:r>
            <a:r>
              <a:rPr lang="en-US" sz="3200" dirty="0">
                <a:solidFill>
                  <a:schemeClr val="bg1"/>
                </a:solidFill>
              </a:rPr>
              <a:t> cui è </a:t>
            </a:r>
            <a:r>
              <a:rPr lang="en-US" sz="3200" dirty="0" err="1">
                <a:solidFill>
                  <a:schemeClr val="bg1"/>
                </a:solidFill>
              </a:rPr>
              <a:t>appoggiato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630DC1C-91D7-4989-BC74-98545DCB316C}"/>
              </a:ext>
            </a:extLst>
          </p:cNvPr>
          <p:cNvSpPr txBox="1"/>
          <p:nvPr/>
        </p:nvSpPr>
        <p:spPr>
          <a:xfrm>
            <a:off x="0" y="628650"/>
            <a:ext cx="10080625" cy="923330"/>
          </a:xfrm>
          <a:prstGeom prst="rect">
            <a:avLst/>
          </a:prstGeom>
          <a:noFill/>
          <a:ln cap="flat">
            <a:noFill/>
          </a:ln>
        </p:spPr>
        <p:txBody>
          <a:bodyPr wrap="square" anchorCtr="1">
            <a:spAutoFit/>
          </a:bodyPr>
          <a:lstStyle/>
          <a:p>
            <a:pPr algn="ctr" defTabSz="50398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kern="0" dirty="0">
                <a:solidFill>
                  <a:srgbClr val="C00000"/>
                </a:solidFill>
                <a:effectLst>
                  <a:outerShdw dist="17962" dir="2700000">
                    <a:srgbClr val="000000"/>
                  </a:outerShdw>
                </a:effectLst>
                <a:latin typeface="+mn-lt"/>
              </a:rPr>
              <a:t>LA NOSTRA IPOTESI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ottotitolo 2">
            <a:extLst>
              <a:ext uri="{FF2B5EF4-FFF2-40B4-BE49-F238E27FC236}">
                <a16:creationId xmlns:a16="http://schemas.microsoft.com/office/drawing/2014/main" id="{92BC2D00-7702-481A-8A04-9A9931C587D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8763" y="1570038"/>
            <a:ext cx="9236075" cy="5715000"/>
          </a:xfrm>
        </p:spPr>
        <p:txBody>
          <a:bodyPr anchor="ctr"/>
          <a:lstStyle/>
          <a:p>
            <a:pPr eaLnBrk="1" hangingPunct="1"/>
            <a:r>
              <a:rPr lang="en-US" altLang="en-US" sz="2600">
                <a:solidFill>
                  <a:schemeClr val="bg1"/>
                </a:solidFill>
              </a:rPr>
              <a:t>Abbiamo preso un piano e ci abbiamo attaccato una carrucola, e ci abbiamo fatto passare attraverso una corda;</a:t>
            </a:r>
          </a:p>
          <a:p>
            <a:pPr eaLnBrk="1" hangingPunct="1"/>
            <a:r>
              <a:rPr lang="en-US" altLang="en-US" sz="2600">
                <a:solidFill>
                  <a:schemeClr val="bg1"/>
                </a:solidFill>
              </a:rPr>
              <a:t>Abbiamo legato da una parte della corda una massa e il dinamometro, e dall’altra dei pesetti per misurare la forza necessaria a far muovere l’oggetto;</a:t>
            </a:r>
          </a:p>
          <a:p>
            <a:pPr eaLnBrk="1" hangingPunct="1"/>
            <a:r>
              <a:rPr lang="en-US" altLang="en-US" sz="2600">
                <a:solidFill>
                  <a:schemeClr val="bg1"/>
                </a:solidFill>
              </a:rPr>
              <a:t>Sotto all’oggetto abbiamo messo tre superfici: una liscia,  poi una semi-ruvida e poi una molto ruvida, e abbiamo misurato quanto peso serve per fare muovere la nostra massa su ogni superficie; </a:t>
            </a:r>
          </a:p>
          <a:p>
            <a:pPr eaLnBrk="1" hangingPunct="1"/>
            <a:r>
              <a:rPr lang="en-US" altLang="en-US" sz="2600">
                <a:solidFill>
                  <a:schemeClr val="bg1"/>
                </a:solidFill>
              </a:rPr>
              <a:t>Abbiamo anche provato ad aumentare la massa su ogni superficie per vedere quanta forza bisognava dare per spostarla.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4439107E-7FBD-47BA-AAEB-72371AD4877C}"/>
              </a:ext>
            </a:extLst>
          </p:cNvPr>
          <p:cNvSpPr txBox="1"/>
          <p:nvPr/>
        </p:nvSpPr>
        <p:spPr>
          <a:xfrm>
            <a:off x="258763" y="563563"/>
            <a:ext cx="9126537" cy="739775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defTabSz="50398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200" b="1" kern="0" dirty="0">
                <a:solidFill>
                  <a:srgbClr val="C00000"/>
                </a:solidFill>
                <a:effectLst>
                  <a:outerShdw dist="17962" dir="2700000">
                    <a:srgbClr val="000000"/>
                  </a:outerShdw>
                </a:effectLst>
                <a:latin typeface="+mn-lt"/>
              </a:rPr>
              <a:t>L’ESECUZIONE DELL’ESPERIMENTO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magine 5">
            <a:extLst>
              <a:ext uri="{FF2B5EF4-FFF2-40B4-BE49-F238E27FC236}">
                <a16:creationId xmlns:a16="http://schemas.microsoft.com/office/drawing/2014/main" id="{DCFC423B-928B-416D-98AF-2935DDB45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7137"/>
            <a:ext cx="53213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Immagine 6">
            <a:extLst>
              <a:ext uri="{FF2B5EF4-FFF2-40B4-BE49-F238E27FC236}">
                <a16:creationId xmlns:a16="http://schemas.microsoft.com/office/drawing/2014/main" id="{62907218-B618-411E-A501-2591A85BE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392613"/>
            <a:ext cx="5313362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7">
            <a:extLst>
              <a:ext uri="{FF2B5EF4-FFF2-40B4-BE49-F238E27FC236}">
                <a16:creationId xmlns:a16="http://schemas.microsoft.com/office/drawing/2014/main" id="{A3557F95-477C-4553-A1B2-B4988B28EB46}"/>
              </a:ext>
            </a:extLst>
          </p:cNvPr>
          <p:cNvSpPr/>
          <p:nvPr/>
        </p:nvSpPr>
        <p:spPr>
          <a:xfrm>
            <a:off x="363538" y="346075"/>
            <a:ext cx="3975100" cy="70802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kern="0" dirty="0">
                <a:solidFill>
                  <a:srgbClr val="C00000"/>
                </a:solidFill>
                <a:effectLst>
                  <a:outerShdw dist="17962" dir="2700000">
                    <a:srgbClr val="000000"/>
                  </a:outerShdw>
                </a:effectLst>
                <a:latin typeface="+mn-lt"/>
              </a:rPr>
              <a:t>PREPARAZIONE… </a:t>
            </a:r>
            <a:endParaRPr lang="it-IT" sz="4000" kern="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0725" name="Immagine 13">
            <a:extLst>
              <a:ext uri="{FF2B5EF4-FFF2-40B4-BE49-F238E27FC236}">
                <a16:creationId xmlns:a16="http://schemas.microsoft.com/office/drawing/2014/main" id="{658FC76D-AA07-4FCF-8CF8-2433EE055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13">
            <a:off x="4879662" y="2591270"/>
            <a:ext cx="6061867" cy="34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10">
            <a:extLst>
              <a:ext uri="{FF2B5EF4-FFF2-40B4-BE49-F238E27FC236}">
                <a16:creationId xmlns:a16="http://schemas.microsoft.com/office/drawing/2014/main" id="{8F992D52-028A-435F-AF23-E7040214D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719138"/>
            <a:ext cx="4694237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Immagine 11">
            <a:extLst>
              <a:ext uri="{FF2B5EF4-FFF2-40B4-BE49-F238E27FC236}">
                <a16:creationId xmlns:a16="http://schemas.microsoft.com/office/drawing/2014/main" id="{468618C8-6A0B-4EEB-83BD-09ADB42DA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322513"/>
            <a:ext cx="4725987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magine 12">
            <a:extLst>
              <a:ext uri="{FF2B5EF4-FFF2-40B4-BE49-F238E27FC236}">
                <a16:creationId xmlns:a16="http://schemas.microsoft.com/office/drawing/2014/main" id="{C313DB31-EA65-467A-80FB-BB173D4D3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4651375"/>
            <a:ext cx="463232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14">
            <a:extLst>
              <a:ext uri="{FF2B5EF4-FFF2-40B4-BE49-F238E27FC236}">
                <a16:creationId xmlns:a16="http://schemas.microsoft.com/office/drawing/2014/main" id="{9FA06214-F0B6-47AE-B877-1AA72F5D1224}"/>
              </a:ext>
            </a:extLst>
          </p:cNvPr>
          <p:cNvSpPr/>
          <p:nvPr/>
        </p:nvSpPr>
        <p:spPr>
          <a:xfrm>
            <a:off x="461963" y="1162050"/>
            <a:ext cx="3743325" cy="70802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kern="0" dirty="0">
                <a:solidFill>
                  <a:srgbClr val="C00000"/>
                </a:solidFill>
                <a:effectLst>
                  <a:outerShdw dist="17962" dir="2700000">
                    <a:srgbClr val="000000"/>
                  </a:outerShdw>
                </a:effectLst>
                <a:latin typeface="+mn-lt"/>
              </a:rPr>
              <a:t>MISURAZIONE… </a:t>
            </a:r>
            <a:endParaRPr lang="it-IT" sz="4000" kern="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14">
            <a:extLst>
              <a:ext uri="{FF2B5EF4-FFF2-40B4-BE49-F238E27FC236}">
                <a16:creationId xmlns:a16="http://schemas.microsoft.com/office/drawing/2014/main" id="{A53636FD-628F-4CE7-B39A-27D2E1E3C373}"/>
              </a:ext>
            </a:extLst>
          </p:cNvPr>
          <p:cNvSpPr/>
          <p:nvPr/>
        </p:nvSpPr>
        <p:spPr>
          <a:xfrm>
            <a:off x="266700" y="387350"/>
            <a:ext cx="3695700" cy="13239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kern="0" dirty="0">
                <a:solidFill>
                  <a:srgbClr val="C00000"/>
                </a:solidFill>
                <a:effectLst>
                  <a:outerShdw dist="17962" dir="2700000">
                    <a:srgbClr val="000000"/>
                  </a:outerShdw>
                </a:effectLst>
                <a:latin typeface="+mn-lt"/>
              </a:rPr>
              <a:t>ALCUNE FOTO E VIDEO </a:t>
            </a:r>
            <a:endParaRPr lang="it-IT" sz="4000" kern="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4819" name="Picture 7">
            <a:extLst>
              <a:ext uri="{FF2B5EF4-FFF2-40B4-BE49-F238E27FC236}">
                <a16:creationId xmlns:a16="http://schemas.microsoft.com/office/drawing/2014/main" id="{661B5A53-EF3B-4702-920C-148C36497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3200400"/>
            <a:ext cx="2354262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8">
            <a:extLst>
              <a:ext uri="{FF2B5EF4-FFF2-40B4-BE49-F238E27FC236}">
                <a16:creationId xmlns:a16="http://schemas.microsoft.com/office/drawing/2014/main" id="{3FB01E9D-6E08-478F-9553-55208BC5B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4794250"/>
            <a:ext cx="3808413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0">
            <a:extLst>
              <a:ext uri="{FF2B5EF4-FFF2-40B4-BE49-F238E27FC236}">
                <a16:creationId xmlns:a16="http://schemas.microsoft.com/office/drawing/2014/main" id="{EC85196C-1285-45F0-93A0-53A4D8740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043488"/>
            <a:ext cx="3757613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20181125_155837">
            <a:hlinkClick r:id="" action="ppaction://media"/>
            <a:extLst>
              <a:ext uri="{FF2B5EF4-FFF2-40B4-BE49-F238E27FC236}">
                <a16:creationId xmlns:a16="http://schemas.microsoft.com/office/drawing/2014/main" id="{C71C2B4C-C61C-4B37-AF82-21B1381CC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19088"/>
            <a:ext cx="488156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20181125_151121">
            <a:hlinkClick r:id="" action="ppaction://media"/>
            <a:extLst>
              <a:ext uri="{FF2B5EF4-FFF2-40B4-BE49-F238E27FC236}">
                <a16:creationId xmlns:a16="http://schemas.microsoft.com/office/drawing/2014/main" id="{EBE2E9EC-0E19-45A1-8015-7577581E5A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981200"/>
            <a:ext cx="47847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3D48CA-E052-4CB9-88BE-DCB882B9BEE8}"/>
              </a:ext>
            </a:extLst>
          </p:cNvPr>
          <p:cNvSpPr txBox="1"/>
          <p:nvPr/>
        </p:nvSpPr>
        <p:spPr>
          <a:xfrm>
            <a:off x="182563" y="228600"/>
            <a:ext cx="8215312" cy="708025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defTabSz="50398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kern="0">
                <a:solidFill>
                  <a:srgbClr val="C00000"/>
                </a:solidFill>
                <a:effectLst>
                  <a:outerShdw dist="17962" dir="2700000">
                    <a:srgbClr val="000000"/>
                  </a:outerShdw>
                </a:effectLst>
                <a:latin typeface="+mn-lt"/>
              </a:rPr>
              <a:t>CONCLUSIONI/1</a:t>
            </a:r>
          </a:p>
        </p:txBody>
      </p:sp>
      <p:sp>
        <p:nvSpPr>
          <p:cNvPr id="36867" name="Rettangolo 9">
            <a:extLst>
              <a:ext uri="{FF2B5EF4-FFF2-40B4-BE49-F238E27FC236}">
                <a16:creationId xmlns:a16="http://schemas.microsoft.com/office/drawing/2014/main" id="{5A4F4820-4602-485C-9F29-76B0348CB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6232525"/>
            <a:ext cx="967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>
                <a:solidFill>
                  <a:srgbClr val="FFFFFF"/>
                </a:solidFill>
                <a:latin typeface="+mn-lt"/>
              </a:rPr>
              <a:t>Su una stessa superficie, aumentando la massa aumenta  la forza necessaria a vincere l’attrito.</a:t>
            </a:r>
            <a:endParaRPr lang="it-IT" altLang="en-US" sz="280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4" name="Grafico 10">
            <a:extLst>
              <a:ext uri="{FF2B5EF4-FFF2-40B4-BE49-F238E27FC236}">
                <a16:creationId xmlns:a16="http://schemas.microsoft.com/office/drawing/2014/main" id="{715F5AF3-34B1-4D3E-909D-CBD5584E2FC9}"/>
              </a:ext>
            </a:extLst>
          </p:cNvPr>
          <p:cNvGraphicFramePr/>
          <p:nvPr/>
        </p:nvGraphicFramePr>
        <p:xfrm>
          <a:off x="1122680" y="997448"/>
          <a:ext cx="7711436" cy="517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CDEE3C-DFA7-4392-90C0-7D25A5DFFEB0}"/>
              </a:ext>
            </a:extLst>
          </p:cNvPr>
          <p:cNvSpPr txBox="1"/>
          <p:nvPr/>
        </p:nvSpPr>
        <p:spPr>
          <a:xfrm>
            <a:off x="244475" y="182563"/>
            <a:ext cx="8213725" cy="708025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defTabSz="50398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kern="0" dirty="0">
                <a:solidFill>
                  <a:srgbClr val="C00000"/>
                </a:solidFill>
                <a:effectLst>
                  <a:outerShdw dist="17962" dir="2700000">
                    <a:srgbClr val="000000"/>
                  </a:outerShdw>
                </a:effectLst>
                <a:latin typeface="+mn-lt"/>
              </a:rPr>
              <a:t>CONCLUSIONI/2</a:t>
            </a:r>
          </a:p>
        </p:txBody>
      </p:sp>
      <p:sp>
        <p:nvSpPr>
          <p:cNvPr id="38915" name="Rettangolo 1">
            <a:extLst>
              <a:ext uri="{FF2B5EF4-FFF2-40B4-BE49-F238E27FC236}">
                <a16:creationId xmlns:a16="http://schemas.microsoft.com/office/drawing/2014/main" id="{3D68C612-FA1C-42C7-87DD-A46E095B6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6216650"/>
            <a:ext cx="8732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dirty="0" err="1">
                <a:solidFill>
                  <a:srgbClr val="FFFFFF"/>
                </a:solidFill>
                <a:latin typeface="+mn-lt"/>
              </a:rPr>
              <a:t>Cambiando</a:t>
            </a:r>
            <a:r>
              <a:rPr lang="en-US" altLang="en-US" sz="2800" dirty="0">
                <a:solidFill>
                  <a:srgbClr val="FFFFFF"/>
                </a:solidFill>
                <a:latin typeface="+mn-lt"/>
              </a:rPr>
              <a:t> la </a:t>
            </a:r>
            <a:r>
              <a:rPr lang="en-US" altLang="en-US" sz="2800" dirty="0" err="1">
                <a:solidFill>
                  <a:srgbClr val="FFFFFF"/>
                </a:solidFill>
              </a:rPr>
              <a:t>superficie</a:t>
            </a:r>
            <a:r>
              <a:rPr lang="en-US" altLang="en-US" sz="2800" dirty="0">
                <a:solidFill>
                  <a:srgbClr val="FFFFFF"/>
                </a:solidFill>
                <a:latin typeface="+mn-lt"/>
              </a:rPr>
              <a:t>, cambia la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</a:rPr>
              <a:t>forza</a:t>
            </a:r>
            <a:r>
              <a:rPr lang="en-US" alt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</a:rPr>
              <a:t>necessaria</a:t>
            </a:r>
            <a:r>
              <a:rPr lang="en-US" altLang="en-US" sz="2800" dirty="0">
                <a:solidFill>
                  <a:srgbClr val="FFFFFF"/>
                </a:solidFill>
                <a:latin typeface="+mn-lt"/>
              </a:rPr>
              <a:t> a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</a:rPr>
              <a:t>muovere</a:t>
            </a:r>
            <a:r>
              <a:rPr lang="en-US" altLang="en-US" sz="2800" dirty="0">
                <a:solidFill>
                  <a:srgbClr val="FFFFFF"/>
                </a:solidFill>
                <a:latin typeface="+mn-lt"/>
              </a:rPr>
              <a:t> la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</a:rPr>
              <a:t>stessa</a:t>
            </a:r>
            <a:r>
              <a:rPr lang="en-US" alt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</a:rPr>
              <a:t>massa</a:t>
            </a:r>
            <a:r>
              <a:rPr lang="en-US" altLang="en-US" sz="2800" dirty="0">
                <a:solidFill>
                  <a:srgbClr val="FFFFFF"/>
                </a:solidFill>
                <a:latin typeface="+mn-lt"/>
              </a:rPr>
              <a:t>.</a:t>
            </a:r>
          </a:p>
        </p:txBody>
      </p:sp>
      <p:graphicFrame>
        <p:nvGraphicFramePr>
          <p:cNvPr id="4" name="Grafico 10">
            <a:extLst>
              <a:ext uri="{FF2B5EF4-FFF2-40B4-BE49-F238E27FC236}">
                <a16:creationId xmlns:a16="http://schemas.microsoft.com/office/drawing/2014/main" id="{BC7760A8-C575-45CA-9194-717878FE32BB}"/>
              </a:ext>
            </a:extLst>
          </p:cNvPr>
          <p:cNvGraphicFramePr/>
          <p:nvPr/>
        </p:nvGraphicFramePr>
        <p:xfrm>
          <a:off x="1005836" y="890762"/>
          <a:ext cx="7879083" cy="5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03544C-52C5-4A3A-8746-44D7103D80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0200" y="379413"/>
            <a:ext cx="9264649" cy="1006475"/>
          </a:xfrm>
        </p:spPr>
        <p:txBody>
          <a:bodyPr wrap="square" rtlCol="0" anchorCtr="1">
            <a:spAutoFit/>
          </a:bodyPr>
          <a:lstStyle/>
          <a:p>
            <a:pPr algn="ctr" defTabSz="1007943" eaLnBrk="1" fontAlgn="auto" hangingPunct="1">
              <a:spcAft>
                <a:spcPts val="0"/>
              </a:spcAft>
              <a:defRPr/>
            </a:pPr>
            <a:r>
              <a:rPr lang="en-US" sz="6600" b="1" i="1" dirty="0">
                <a:solidFill>
                  <a:srgbClr val="C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anose="020F0502020204030204" pitchFamily="34" charset="0"/>
              </a:rPr>
              <a:t>ATTRITO...CHE FORZA!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F3640F2F-B1B7-4743-B87E-5B0A355C5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1645000"/>
            <a:ext cx="9109075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ttangolo 5">
            <a:extLst>
              <a:ext uri="{FF2B5EF4-FFF2-40B4-BE49-F238E27FC236}">
                <a16:creationId xmlns:a16="http://schemas.microsoft.com/office/drawing/2014/main" id="{EE5F7A9B-7C00-41E0-A37B-DCBE6F1D2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98" y="5790028"/>
            <a:ext cx="89376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1"/>
                </a:solidFill>
              </a:rPr>
              <a:t>Angela </a:t>
            </a:r>
            <a:r>
              <a:rPr lang="en-US" altLang="en-US" sz="2800" dirty="0" err="1">
                <a:solidFill>
                  <a:schemeClr val="bg1"/>
                </a:solidFill>
              </a:rPr>
              <a:t>Nozza</a:t>
            </a:r>
            <a:r>
              <a:rPr lang="en-US" altLang="en-US" sz="2800" dirty="0">
                <a:solidFill>
                  <a:schemeClr val="bg1"/>
                </a:solidFill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</a:rPr>
              <a:t>Agata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Rocchini</a:t>
            </a:r>
            <a:r>
              <a:rPr lang="en-US" altLang="en-US" sz="2800" dirty="0">
                <a:solidFill>
                  <a:schemeClr val="bg1"/>
                </a:solidFill>
              </a:rPr>
              <a:t>, Giulia Vaccaro, Elisa </a:t>
            </a:r>
            <a:r>
              <a:rPr lang="en-US" altLang="en-US" sz="2800" dirty="0" err="1">
                <a:solidFill>
                  <a:schemeClr val="bg1"/>
                </a:solidFill>
              </a:rPr>
              <a:t>Xie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</a:rPr>
              <a:t>												</a:t>
            </a:r>
          </a:p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</a:rPr>
              <a:t>Classe</a:t>
            </a:r>
            <a:r>
              <a:rPr lang="en-US" altLang="en-US" sz="3600" b="1" dirty="0">
                <a:solidFill>
                  <a:schemeClr val="bg1"/>
                </a:solidFill>
              </a:rPr>
              <a:t> 2F</a:t>
            </a:r>
            <a:endParaRPr lang="it-IT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68FF9F-9C83-426A-9980-C9DAFB50CB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708025"/>
            <a:ext cx="9072563" cy="923925"/>
          </a:xfrm>
        </p:spPr>
        <p:txBody>
          <a:bodyPr rtlCol="0">
            <a:spAutoFit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C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anose="020F0502020204030204" pitchFamily="34" charset="0"/>
              </a:rPr>
              <a:t>L’ATTRITO E’...</a:t>
            </a:r>
          </a:p>
        </p:txBody>
      </p:sp>
      <p:sp>
        <p:nvSpPr>
          <p:cNvPr id="6147" name="Sottotitolo 2">
            <a:extLst>
              <a:ext uri="{FF2B5EF4-FFF2-40B4-BE49-F238E27FC236}">
                <a16:creationId xmlns:a16="http://schemas.microsoft.com/office/drawing/2014/main" id="{397FCA07-9AF4-4FBE-AAD4-D4F6BD926B6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7325" y="2012950"/>
            <a:ext cx="9342438" cy="4384675"/>
          </a:xfrm>
        </p:spPr>
        <p:txBody>
          <a:bodyPr anchor="ctr"/>
          <a:lstStyle/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… una forza che si oppone al movimento e si manifesta quando un corpo striscia o rotola su di un altro.</a:t>
            </a:r>
          </a:p>
          <a:p>
            <a:pPr eaLnBrk="1" hangingPunct="1"/>
            <a:endParaRPr lang="en-US" altLang="en-US" sz="32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Grazie ad esso il corpo rallenta e alla fine si ferma. Lo sfregamento produce calore.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A952F9-B68C-4330-9D8F-33CFDE683577}"/>
              </a:ext>
            </a:extLst>
          </p:cNvPr>
          <p:cNvSpPr txBox="1"/>
          <p:nvPr/>
        </p:nvSpPr>
        <p:spPr>
          <a:xfrm>
            <a:off x="401638" y="411163"/>
            <a:ext cx="8991600" cy="5303837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/>
          <a:lstStyle/>
          <a:p>
            <a:pPr algn="ctr" eaLnBrk="1" fontAlgn="auto">
              <a:spcBef>
                <a:spcPts val="1190"/>
              </a:spcBef>
              <a:spcAft>
                <a:spcPts val="99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kern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+mn-lt"/>
                <a:ea typeface="Noto Sans CJK SC Regular" pitchFamily="2"/>
                <a:cs typeface="FreeSans" pitchFamily="2"/>
              </a:rPr>
              <a:t>ATTRITO RADENTE…</a:t>
            </a:r>
            <a:endParaRPr lang="en-US" sz="4800" b="1" kern="0" dirty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latin typeface="+mn-lt"/>
              <a:ea typeface="Noto Sans CJK SC Regular" pitchFamily="2"/>
              <a:cs typeface="FreeSans" pitchFamily="2"/>
            </a:endParaRPr>
          </a:p>
          <a:p>
            <a:pPr eaLnBrk="1" fontAlgn="auto">
              <a:spcBef>
                <a:spcPts val="1190"/>
              </a:spcBef>
              <a:spcAft>
                <a:spcPts val="99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>
                <a:solidFill>
                  <a:srgbClr val="FFFFFF"/>
                </a:solidFill>
                <a:latin typeface="+mn-lt"/>
                <a:ea typeface="Noto Sans CJK SC Regular" pitchFamily="2"/>
                <a:cs typeface="FreeSans" pitchFamily="2"/>
              </a:rPr>
              <a:t> </a:t>
            </a:r>
            <a:endParaRPr lang="en-US" sz="3600" kern="0" dirty="0">
              <a:solidFill>
                <a:srgbClr val="FFFFFF"/>
              </a:solidFill>
              <a:latin typeface="+mn-lt"/>
              <a:ea typeface="Noto Sans CJK SC Regular" pitchFamily="2"/>
              <a:cs typeface="FreeSans" pitchFamily="2"/>
            </a:endParaRPr>
          </a:p>
          <a:p>
            <a:pPr eaLnBrk="1" fontAlgn="auto">
              <a:spcBef>
                <a:spcPts val="1190"/>
              </a:spcBef>
              <a:spcAft>
                <a:spcPts val="99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>
                <a:solidFill>
                  <a:schemeClr val="bg1"/>
                </a:solidFill>
                <a:latin typeface="+mn-lt"/>
                <a:ea typeface="Noto Sans CJK SC Regular" pitchFamily="2"/>
                <a:cs typeface="FreeSans" pitchFamily="2"/>
              </a:rPr>
              <a:t>…</a:t>
            </a:r>
            <a:r>
              <a:rPr lang="en-US" sz="3200" kern="0" dirty="0" err="1">
                <a:solidFill>
                  <a:schemeClr val="bg1"/>
                </a:solidFill>
                <a:latin typeface="+mn-lt"/>
                <a:ea typeface="Noto Sans CJK SC Regular" pitchFamily="2"/>
                <a:cs typeface="FreeSans" pitchFamily="2"/>
              </a:rPr>
              <a:t>quando</a:t>
            </a:r>
            <a:r>
              <a:rPr lang="en-US" sz="3200" kern="0" dirty="0">
                <a:solidFill>
                  <a:schemeClr val="bg1"/>
                </a:solidFill>
                <a:latin typeface="+mn-lt"/>
                <a:ea typeface="Noto Sans CJK SC Regular" pitchFamily="2"/>
                <a:cs typeface="FreeSans" pitchFamily="2"/>
              </a:rPr>
              <a:t> due </a:t>
            </a:r>
            <a:r>
              <a:rPr lang="en-US" sz="3200" kern="0" dirty="0" err="1">
                <a:solidFill>
                  <a:schemeClr val="bg1"/>
                </a:solidFill>
                <a:latin typeface="+mn-lt"/>
                <a:ea typeface="Noto Sans CJK SC Regular" pitchFamily="2"/>
                <a:cs typeface="FreeSans" pitchFamily="2"/>
              </a:rPr>
              <a:t>corpi</a:t>
            </a:r>
            <a:r>
              <a:rPr lang="en-US" sz="3200" kern="0" dirty="0">
                <a:solidFill>
                  <a:schemeClr val="bg1"/>
                </a:solidFill>
                <a:latin typeface="+mn-lt"/>
                <a:ea typeface="Noto Sans CJK SC Regular" pitchFamily="2"/>
                <a:cs typeface="FreeSans" pitchFamily="2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+mn-lt"/>
                <a:ea typeface="Noto Sans CJK SC Regular" pitchFamily="2"/>
                <a:cs typeface="FreeSans" pitchFamily="2"/>
              </a:rPr>
              <a:t>strisciano</a:t>
            </a:r>
            <a:r>
              <a:rPr lang="en-US" sz="3200" kern="0" dirty="0">
                <a:solidFill>
                  <a:schemeClr val="bg1"/>
                </a:solidFill>
                <a:latin typeface="+mn-lt"/>
                <a:ea typeface="Noto Sans CJK SC Regular" pitchFamily="2"/>
                <a:cs typeface="FreeSans" pitchFamily="2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+mn-lt"/>
                <a:ea typeface="Noto Sans CJK SC Regular" pitchFamily="2"/>
                <a:cs typeface="FreeSans" pitchFamily="2"/>
              </a:rPr>
              <a:t>l’uno</a:t>
            </a:r>
            <a:r>
              <a:rPr lang="en-US" sz="3200" kern="0" dirty="0">
                <a:solidFill>
                  <a:schemeClr val="bg1"/>
                </a:solidFill>
                <a:latin typeface="+mn-lt"/>
                <a:ea typeface="Noto Sans CJK SC Regular" pitchFamily="2"/>
                <a:cs typeface="FreeSans" pitchFamily="2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+mn-lt"/>
                <a:ea typeface="Noto Sans CJK SC Regular" pitchFamily="2"/>
                <a:cs typeface="FreeSans" pitchFamily="2"/>
              </a:rPr>
              <a:t>sull’altro</a:t>
            </a:r>
            <a:r>
              <a:rPr lang="en-US" sz="3200" kern="0" dirty="0">
                <a:solidFill>
                  <a:schemeClr val="bg1"/>
                </a:solidFill>
                <a:latin typeface="+mn-lt"/>
                <a:ea typeface="Noto Sans CJK SC Regular" pitchFamily="2"/>
                <a:cs typeface="FreeSans" pitchFamily="2"/>
              </a:rPr>
              <a:t>.</a:t>
            </a:r>
          </a:p>
          <a:p>
            <a:pPr eaLnBrk="1" fontAlgn="auto">
              <a:spcBef>
                <a:spcPts val="1190"/>
              </a:spcBef>
              <a:spcAft>
                <a:spcPts val="99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kern="0" dirty="0">
              <a:solidFill>
                <a:schemeClr val="bg1"/>
              </a:solidFill>
              <a:latin typeface="+mn-lt"/>
              <a:ea typeface="Noto Sans CJK SC Regular" pitchFamily="2"/>
              <a:cs typeface="FreeSans" pitchFamily="2"/>
            </a:endParaRPr>
          </a:p>
          <a:p>
            <a:pPr eaLnBrk="1" fontAlgn="auto">
              <a:spcBef>
                <a:spcPts val="1190"/>
              </a:spcBef>
              <a:spcAft>
                <a:spcPts val="99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kern="0" dirty="0">
              <a:solidFill>
                <a:srgbClr val="FFFFFF"/>
              </a:solidFill>
              <a:latin typeface="+mn-lt"/>
              <a:ea typeface="Noto Sans CJK SC Regular" pitchFamily="2"/>
              <a:cs typeface="FreeSans" pitchFamily="2"/>
            </a:endParaRPr>
          </a:p>
          <a:p>
            <a:pPr eaLnBrk="1" fontAlgn="auto">
              <a:spcBef>
                <a:spcPts val="1190"/>
              </a:spcBef>
              <a:spcAft>
                <a:spcPts val="99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kern="0" dirty="0">
              <a:solidFill>
                <a:srgbClr val="FFFFFF"/>
              </a:solidFill>
              <a:latin typeface="+mn-lt"/>
              <a:ea typeface="Noto Sans CJK SC Regular" pitchFamily="2"/>
              <a:cs typeface="FreeSans" pitchFamily="2"/>
            </a:endParaRPr>
          </a:p>
          <a:p>
            <a:pPr eaLnBrk="1" fontAlgn="auto">
              <a:spcBef>
                <a:spcPts val="1190"/>
              </a:spcBef>
              <a:spcAft>
                <a:spcPts val="99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FFFFFF"/>
              </a:solidFill>
              <a:latin typeface="+mn-lt"/>
              <a:ea typeface="Noto Sans CJK SC Regular" pitchFamily="2"/>
              <a:cs typeface="FreeSans" pitchFamily="2"/>
            </a:endParaRP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71BE81E4-F732-4B6C-9023-90152F92D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063875"/>
            <a:ext cx="82486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DCE7A9-0605-4E2C-BAC1-4FCC5FFDC7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3875" y="635000"/>
            <a:ext cx="9067800" cy="1660525"/>
          </a:xfrm>
        </p:spPr>
        <p:txBody>
          <a:bodyPr rtlCol="0" anchorCtr="1">
            <a:normAutofit/>
          </a:bodyPr>
          <a:lstStyle/>
          <a:p>
            <a:pPr algn="ctr" defTabSz="1007943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Calibri" panose="020F0502020204030204" pitchFamily="34" charset="0"/>
              </a:rPr>
              <a:t>ATTRITO VOLVENTE…</a:t>
            </a:r>
            <a:br>
              <a:rPr lang="en-US" sz="4000" b="1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Calibri" panose="020F0502020204030204" pitchFamily="34" charset="0"/>
              </a:rPr>
            </a:br>
            <a:br>
              <a:rPr lang="en-US" sz="2800" b="1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quando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un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corpo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rotola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sulla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superficie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di un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altro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F680DCBF-45F3-48E5-9C4A-4962F79AE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997200"/>
            <a:ext cx="9363075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7B9D46-B433-4AC0-A201-E38608C636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1950" y="49213"/>
            <a:ext cx="9070975" cy="1803400"/>
          </a:xfrm>
        </p:spPr>
        <p:txBody>
          <a:bodyPr rtlCol="0" anchorCtr="1">
            <a:normAutofit/>
          </a:bodyPr>
          <a:lstStyle/>
          <a:p>
            <a:pPr algn="ctr" defTabSz="1007943" eaLnBrk="1" fontAlgn="auto" hangingPunct="1">
              <a:spcAft>
                <a:spcPts val="0"/>
              </a:spcAft>
              <a:defRPr/>
            </a:pPr>
            <a:r>
              <a:rPr lang="en-US" sz="4900" b="1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Calibri" panose="020F0502020204030204" pitchFamily="34" charset="0"/>
              </a:rPr>
              <a:t>ATTRITO VISCOSO</a:t>
            </a:r>
            <a:r>
              <a:rPr lang="en-US" sz="4300" b="1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Calibri" panose="020F0502020204030204" pitchFamily="34" charset="0"/>
              </a:rPr>
              <a:t>…</a:t>
            </a:r>
            <a:br>
              <a:rPr lang="en-US" sz="4300" b="1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Calibri" panose="020F0502020204030204" pitchFamily="34" charset="0"/>
              </a:rPr>
            </a:br>
            <a:br>
              <a:rPr lang="en-US" sz="2500" dirty="0">
                <a:latin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</a:rPr>
              <a:t> </a:t>
            </a:r>
            <a:br>
              <a:rPr lang="en-US" sz="2500" dirty="0">
                <a:latin typeface="Calibri" panose="020F050202020403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quando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un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corpo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si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muove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in un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fluido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o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nell’aria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CE2C58E2-3CF2-4098-B18B-7432FDABB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00" y="1908968"/>
            <a:ext cx="3497263" cy="549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ED64DF8E-DC94-4BCC-8638-8A27FBAB7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51" y="1908968"/>
            <a:ext cx="4143375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0636C0BE-3B2A-4AB4-AF27-289F46B16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26" y="4666456"/>
            <a:ext cx="41148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790A1641-3F66-4970-BA0F-760B1BA8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541338"/>
            <a:ext cx="8299450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54C05-3979-4314-98E2-47FE14FD69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0200" y="368300"/>
            <a:ext cx="9072563" cy="1420813"/>
          </a:xfrm>
        </p:spPr>
        <p:txBody>
          <a:bodyPr rtlCol="0" anchorCtr="1">
            <a:spAutoFit/>
          </a:bodyPr>
          <a:lstStyle/>
          <a:p>
            <a:pPr algn="ctr" defTabSz="1007943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anose="020F0502020204030204" pitchFamily="34" charset="0"/>
              </a:rPr>
              <a:t>DA COSA DIPENDE LA FORZA DI ATTRITO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5BFCF1-0B5C-42D7-88DE-11D3E29465E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3563" y="2322513"/>
            <a:ext cx="9072562" cy="4384675"/>
          </a:xfrm>
        </p:spPr>
        <p:txBody>
          <a:bodyPr rtlCol="0" anchor="ctr">
            <a:normAutofit/>
          </a:bodyPr>
          <a:lstStyle/>
          <a:p>
            <a:pPr marL="0" indent="0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err="1">
                <a:solidFill>
                  <a:schemeClr val="bg1"/>
                </a:solidFill>
              </a:rPr>
              <a:t>L’intensità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della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forza</a:t>
            </a:r>
            <a:r>
              <a:rPr lang="en-US" sz="3200" dirty="0">
                <a:solidFill>
                  <a:schemeClr val="bg1"/>
                </a:solidFill>
              </a:rPr>
              <a:t> di </a:t>
            </a:r>
            <a:r>
              <a:rPr lang="en-US" sz="3200" dirty="0" err="1">
                <a:solidFill>
                  <a:schemeClr val="bg1"/>
                </a:solidFill>
              </a:rPr>
              <a:t>attrito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dipende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</a:p>
          <a:p>
            <a:pPr marL="0" indent="0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marL="251986" indent="-251986" defTabSz="1007943" eaLnBrk="1" fontAlgn="auto" hangingPunct="1">
              <a:spcBef>
                <a:spcPts val="1102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</a:rPr>
              <a:t>dalla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ruvidezza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delle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superfici</a:t>
            </a:r>
            <a:r>
              <a:rPr lang="en-US" sz="3200" dirty="0">
                <a:solidFill>
                  <a:schemeClr val="bg1"/>
                </a:solidFill>
              </a:rPr>
              <a:t> di </a:t>
            </a:r>
            <a:r>
              <a:rPr lang="en-US" sz="3200" dirty="0" err="1">
                <a:solidFill>
                  <a:schemeClr val="bg1"/>
                </a:solidFill>
              </a:rPr>
              <a:t>contatto</a:t>
            </a:r>
            <a:endParaRPr lang="en-US" sz="3200" dirty="0">
              <a:solidFill>
                <a:schemeClr val="bg1"/>
              </a:solidFill>
            </a:endParaRPr>
          </a:p>
          <a:p>
            <a:pPr marL="251986" indent="-251986" defTabSz="1007943" eaLnBrk="1" fontAlgn="auto" hangingPunct="1">
              <a:spcBef>
                <a:spcPts val="1102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</a:rPr>
              <a:t>dalla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forza</a:t>
            </a:r>
            <a:r>
              <a:rPr lang="en-US" sz="3200" dirty="0">
                <a:solidFill>
                  <a:schemeClr val="bg1"/>
                </a:solidFill>
              </a:rPr>
              <a:t> peso di un </a:t>
            </a:r>
            <a:r>
              <a:rPr lang="en-US" sz="3200" dirty="0" err="1">
                <a:solidFill>
                  <a:schemeClr val="bg1"/>
                </a:solidFill>
              </a:rPr>
              <a:t>corpo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marL="0" indent="0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200" dirty="0">
                <a:solidFill>
                  <a:schemeClr val="bg1"/>
                </a:solidFill>
              </a:rPr>
              <a:t>Il peso di un corpo è la misura della forza con cui è attratto dalla gravità terrestre.</a:t>
            </a:r>
          </a:p>
          <a:p>
            <a:pPr marL="0" indent="0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5C2F03-9A3D-4143-95BB-19BB75CA34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7500" y="234950"/>
            <a:ext cx="8640763" cy="1420813"/>
          </a:xfrm>
        </p:spPr>
        <p:txBody>
          <a:bodyPr rtlCol="0" anchorCtr="1">
            <a:spAutoFit/>
          </a:bodyPr>
          <a:lstStyle/>
          <a:p>
            <a:pPr algn="ctr" defTabSz="1007943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dist="17962" dir="2700000">
                    <a:srgbClr val="000000"/>
                  </a:outerShdw>
                </a:effectLst>
                <a:latin typeface="+mn-lt"/>
              </a:rPr>
              <a:t>COME SI MISURA LA FORZA DI ATTRITO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BAF0966-65A0-40FC-9B36-5FFAE2C93F8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5421" y="1999220"/>
            <a:ext cx="8640763" cy="4952443"/>
          </a:xfrm>
          <a:extLst/>
        </p:spPr>
        <p:txBody>
          <a:bodyPr rtlCol="0" anchor="ctr" anchorCtr="1">
            <a:normAutofit/>
          </a:bodyPr>
          <a:lstStyle/>
          <a:p>
            <a:pPr marL="251986" indent="-251986" defTabSz="1007943" eaLnBrk="1" fontAlgn="auto" hangingPunct="1">
              <a:lnSpc>
                <a:spcPct val="12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</a:rPr>
              <a:t>L’unità</a:t>
            </a:r>
            <a:r>
              <a:rPr lang="en-US" sz="3200" dirty="0">
                <a:solidFill>
                  <a:schemeClr val="bg1"/>
                </a:solidFill>
              </a:rPr>
              <a:t> di </a:t>
            </a:r>
            <a:r>
              <a:rPr lang="en-US" sz="3200" dirty="0" err="1">
                <a:solidFill>
                  <a:schemeClr val="bg1"/>
                </a:solidFill>
              </a:rPr>
              <a:t>misura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della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forza</a:t>
            </a:r>
            <a:r>
              <a:rPr lang="en-US" sz="3200" dirty="0">
                <a:solidFill>
                  <a:schemeClr val="bg1"/>
                </a:solidFill>
              </a:rPr>
              <a:t> è </a:t>
            </a:r>
            <a:r>
              <a:rPr lang="en-US" sz="3200" dirty="0" err="1">
                <a:solidFill>
                  <a:schemeClr val="bg1"/>
                </a:solidFill>
              </a:rPr>
              <a:t>il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highlight>
                  <a:srgbClr val="FFCC00"/>
                </a:highlight>
              </a:rPr>
              <a:t>NEWTON</a:t>
            </a:r>
            <a:r>
              <a:rPr lang="en-US" sz="3200" dirty="0">
                <a:solidFill>
                  <a:schemeClr val="bg1"/>
                </a:solidFill>
              </a:rPr>
              <a:t> (N), </a:t>
            </a:r>
            <a:r>
              <a:rPr lang="en-US" sz="3200" dirty="0" err="1">
                <a:solidFill>
                  <a:schemeClr val="bg1"/>
                </a:solidFill>
              </a:rPr>
              <a:t>che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corrisponde</a:t>
            </a:r>
            <a:r>
              <a:rPr lang="en-US" sz="3200" dirty="0">
                <a:solidFill>
                  <a:schemeClr val="bg1"/>
                </a:solidFill>
              </a:rPr>
              <a:t> a circa un hg.</a:t>
            </a:r>
          </a:p>
          <a:p>
            <a:pPr marL="0" indent="0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marL="251986" indent="-251986" defTabSz="1007943" eaLnBrk="1" fontAlgn="auto" hangingPunct="1">
              <a:lnSpc>
                <a:spcPct val="12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Per </a:t>
            </a:r>
            <a:r>
              <a:rPr lang="en-US" sz="3200" dirty="0" err="1">
                <a:solidFill>
                  <a:schemeClr val="bg1"/>
                </a:solidFill>
              </a:rPr>
              <a:t>misurare</a:t>
            </a:r>
            <a:r>
              <a:rPr lang="en-US" sz="3200" dirty="0">
                <a:solidFill>
                  <a:schemeClr val="bg1"/>
                </a:solidFill>
              </a:rPr>
              <a:t>  le </a:t>
            </a:r>
            <a:r>
              <a:rPr lang="en-US" sz="3200" dirty="0" err="1">
                <a:solidFill>
                  <a:schemeClr val="bg1"/>
                </a:solidFill>
              </a:rPr>
              <a:t>forze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usa</a:t>
            </a:r>
            <a:r>
              <a:rPr lang="en-US" sz="3200" dirty="0">
                <a:solidFill>
                  <a:schemeClr val="bg1"/>
                </a:solidFill>
              </a:rPr>
              <a:t> un </a:t>
            </a:r>
            <a:r>
              <a:rPr lang="en-US" sz="3200" dirty="0">
                <a:solidFill>
                  <a:schemeClr val="bg1"/>
                </a:solidFill>
                <a:highlight>
                  <a:srgbClr val="00CC00"/>
                </a:highlight>
              </a:rPr>
              <a:t>DINAMOMETRO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marL="0" indent="0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18436" name="Immagine1">
            <a:extLst>
              <a:ext uri="{FF2B5EF4-FFF2-40B4-BE49-F238E27FC236}">
                <a16:creationId xmlns:a16="http://schemas.microsoft.com/office/drawing/2014/main" id="{EEB0A664-25D2-410E-A2E4-0E23CEF5A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8" y="1438275"/>
            <a:ext cx="8572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magine7">
            <a:extLst>
              <a:ext uri="{FF2B5EF4-FFF2-40B4-BE49-F238E27FC236}">
                <a16:creationId xmlns:a16="http://schemas.microsoft.com/office/drawing/2014/main" id="{CA73F76C-E9D7-4E85-B862-9B533115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5494338"/>
            <a:ext cx="3600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534</Words>
  <Application>Microsoft Office PowerPoint</Application>
  <PresentationFormat>Personalizzato</PresentationFormat>
  <Paragraphs>87</Paragraphs>
  <Slides>19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9" baseType="lpstr">
      <vt:lpstr>Calibri</vt:lpstr>
      <vt:lpstr>Arial</vt:lpstr>
      <vt:lpstr>Calibri Light</vt:lpstr>
      <vt:lpstr>Liberation Sans</vt:lpstr>
      <vt:lpstr>Liberation Serif</vt:lpstr>
      <vt:lpstr>DejaVu Sans</vt:lpstr>
      <vt:lpstr>Noto Sans CJK SC Regular</vt:lpstr>
      <vt:lpstr>FreeSans</vt:lpstr>
      <vt:lpstr>StarSymbol</vt:lpstr>
      <vt:lpstr>Office Theme</vt:lpstr>
      <vt:lpstr>Presentazione standard di PowerPoint</vt:lpstr>
      <vt:lpstr>ATTRITO...CHE FORZA!</vt:lpstr>
      <vt:lpstr>L’ATTRITO E’...</vt:lpstr>
      <vt:lpstr>Presentazione standard di PowerPoint</vt:lpstr>
      <vt:lpstr>ATTRITO VOLVENTE…  …quando un corpo rotola sulla superficie di un altro.</vt:lpstr>
      <vt:lpstr>ATTRITO VISCOSO…    …quando un corpo si muove in un fluido o nell’aria.</vt:lpstr>
      <vt:lpstr>Presentazione standard di PowerPoint</vt:lpstr>
      <vt:lpstr>DA COSA DIPENDE LA FORZA DI ATTRITO</vt:lpstr>
      <vt:lpstr>COME SI MISURA LA FORZA DI ATTRITO</vt:lpstr>
      <vt:lpstr>IL DINAMOMETRO</vt:lpstr>
      <vt:lpstr>Presentazione standard di PowerPoint</vt:lpstr>
      <vt:lpstr>IL MATERIALE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ATTRITO...CHE FORZA!</dc:title>
  <dc:creator>Casa</dc:creator>
  <cp:lastModifiedBy>Mavi Cicinelli</cp:lastModifiedBy>
  <cp:revision>38</cp:revision>
  <cp:lastPrinted>2018-11-27T16:51:29Z</cp:lastPrinted>
  <dcterms:created xsi:type="dcterms:W3CDTF">2018-11-24T15:29:38Z</dcterms:created>
  <dcterms:modified xsi:type="dcterms:W3CDTF">2019-01-17T21:42:59Z</dcterms:modified>
</cp:coreProperties>
</file>